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8" r:id="rId3"/>
    <p:sldId id="257" r:id="rId4"/>
    <p:sldId id="259" r:id="rId5"/>
    <p:sldId id="260" r:id="rId6"/>
    <p:sldId id="261" r:id="rId7"/>
    <p:sldId id="262" r:id="rId8"/>
    <p:sldId id="263" r:id="rId9"/>
    <p:sldId id="264" r:id="rId10"/>
    <p:sldId id="265" r:id="rId11"/>
  </p:sldIdLst>
  <p:sldSz cx="18288000" cy="10287000"/>
  <p:notesSz cx="6858000" cy="9144000"/>
  <p:embeddedFontLst>
    <p:embeddedFont>
      <p:font typeface="Aileron" panose="020B0604020202020204" charset="0"/>
      <p:regular r:id="rId13"/>
    </p:embeddedFont>
    <p:embeddedFont>
      <p:font typeface="Aileron Bold" panose="020B0604020202020204" charset="0"/>
      <p:regular r:id="rId14"/>
    </p:embeddedFont>
    <p:embeddedFont>
      <p:font typeface="Belleza" panose="020B0604020202020204" charset="0"/>
      <p:regular r:id="rId15"/>
    </p:embeddedFont>
    <p:embeddedFont>
      <p:font typeface="Cy Grotesk Key Semi-Bold" panose="020B0604020202020204" charset="0"/>
      <p:regular r:id="rId16"/>
    </p:embeddedFont>
    <p:embeddedFont>
      <p:font typeface="Designer"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422" autoAdjust="0"/>
  </p:normalViewPr>
  <p:slideViewPr>
    <p:cSldViewPr>
      <p:cViewPr varScale="1">
        <p:scale>
          <a:sx n="66" d="100"/>
          <a:sy n="66" d="100"/>
        </p:scale>
        <p:origin x="10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29259-EC09-4EEC-BCF1-493ADAFB77C4}" type="datetimeFigureOut">
              <a:rPr lang="en-IN" smtClean="0"/>
              <a:t>02-03-2025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F537-9309-4F9B-85EF-97F9D8674323}" type="slidenum">
              <a:rPr lang="en-IN" smtClean="0"/>
              <a:t>‹#›</a:t>
            </a:fld>
            <a:endParaRPr lang="en-IN"/>
          </a:p>
        </p:txBody>
      </p:sp>
    </p:spTree>
    <p:extLst>
      <p:ext uri="{BB962C8B-B14F-4D97-AF65-F5344CB8AC3E}">
        <p14:creationId xmlns:p14="http://schemas.microsoft.com/office/powerpoint/2010/main" val="3628023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General Rules and Best Practices:</a:t>
            </a:r>
            <a:endParaRPr lang="en-GB" dirty="0"/>
          </a:p>
          <a:p>
            <a:pPr>
              <a:buFont typeface="Arial" panose="020B0604020202020204" pitchFamily="34" charset="0"/>
              <a:buChar char="•"/>
            </a:pPr>
            <a:r>
              <a:rPr lang="en-GB" dirty="0"/>
              <a:t>Do not exceed the </a:t>
            </a:r>
            <a:r>
              <a:rPr lang="en-GB"/>
              <a:t>time limit of 5 mins; </a:t>
            </a:r>
            <a:r>
              <a:rPr lang="en-GB" dirty="0"/>
              <a:t>there will be a penalty if your team takes more time than allowed. (Technical problems or genuine reasons are exempted.)</a:t>
            </a:r>
          </a:p>
          <a:p>
            <a:pPr>
              <a:buFont typeface="Arial" panose="020B0604020202020204" pitchFamily="34" charset="0"/>
              <a:buChar char="•"/>
            </a:pPr>
            <a:r>
              <a:rPr lang="en-GB" dirty="0"/>
              <a:t>The use of time is completely your choice—if you want to allocate more time to demonstration and less to PPT, or any other format, it’s up to you. Just inform the judges beforehand and proceed accordingly.</a:t>
            </a:r>
          </a:p>
          <a:p>
            <a:pPr>
              <a:buFont typeface="Arial" panose="020B0604020202020204" pitchFamily="34" charset="0"/>
              <a:buChar char="•"/>
            </a:pPr>
            <a:r>
              <a:rPr lang="en-GB" dirty="0"/>
              <a:t>Providing links as proof that the work is yours will help the judges in the evaluation.</a:t>
            </a:r>
          </a:p>
          <a:p>
            <a:pPr>
              <a:buFont typeface="Arial" panose="020B0604020202020204" pitchFamily="34" charset="0"/>
              <a:buChar char="•"/>
            </a:pPr>
            <a:r>
              <a:rPr lang="en-GB" dirty="0"/>
              <a:t>Ensure clarity in your presentation—avoid excessive text and focus on key points to keep the judges engaged.</a:t>
            </a:r>
          </a:p>
          <a:p>
            <a:pPr>
              <a:buFont typeface="Arial" panose="020B0604020202020204" pitchFamily="34" charset="0"/>
              <a:buChar char="•"/>
            </a:pPr>
            <a:r>
              <a:rPr lang="en-GB" dirty="0"/>
              <a:t>Be prepared for Q&amp;A—judges may ask questions related to your project, so ensure all team members are ready to respond.</a:t>
            </a:r>
          </a:p>
          <a:p>
            <a:pPr>
              <a:buFont typeface="Arial" panose="020B0604020202020204" pitchFamily="34" charset="0"/>
              <a:buChar char="•"/>
            </a:pPr>
            <a:r>
              <a:rPr lang="en-GB" dirty="0"/>
              <a:t>Maintain professionalism—speak clearly, stay confident, and respect the given time slot.</a:t>
            </a:r>
          </a:p>
          <a:p>
            <a:pPr>
              <a:buFont typeface="Arial" panose="020B0604020202020204" pitchFamily="34" charset="0"/>
              <a:buChar char="•"/>
            </a:pPr>
            <a:r>
              <a:rPr lang="en-GB" dirty="0"/>
              <a:t>If using external resources or references, mention them appropriately to avoid plagiarism concerns.</a:t>
            </a:r>
          </a:p>
        </p:txBody>
      </p:sp>
      <p:sp>
        <p:nvSpPr>
          <p:cNvPr id="4" name="Slide Number Placeholder 3"/>
          <p:cNvSpPr>
            <a:spLocks noGrp="1"/>
          </p:cNvSpPr>
          <p:nvPr>
            <p:ph type="sldNum" sz="quarter" idx="5"/>
          </p:nvPr>
        </p:nvSpPr>
        <p:spPr/>
        <p:txBody>
          <a:bodyPr/>
          <a:lstStyle/>
          <a:p>
            <a:fld id="{3594F537-9309-4F9B-85EF-97F9D8674323}" type="slidenum">
              <a:rPr lang="en-IN" smtClean="0"/>
              <a:t>1</a:t>
            </a:fld>
            <a:endParaRPr lang="en-IN"/>
          </a:p>
        </p:txBody>
      </p:sp>
    </p:spTree>
    <p:extLst>
      <p:ext uri="{BB962C8B-B14F-4D97-AF65-F5344CB8AC3E}">
        <p14:creationId xmlns:p14="http://schemas.microsoft.com/office/powerpoint/2010/main" val="218725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Proof of excellence is allowed(Yes, you can brag), but keep time in mind, you only have 5 mins overall.</a:t>
            </a:r>
          </a:p>
        </p:txBody>
      </p:sp>
      <p:sp>
        <p:nvSpPr>
          <p:cNvPr id="4" name="Slide Number Placeholder 3"/>
          <p:cNvSpPr>
            <a:spLocks noGrp="1"/>
          </p:cNvSpPr>
          <p:nvPr>
            <p:ph type="sldNum" sz="quarter" idx="5"/>
          </p:nvPr>
        </p:nvSpPr>
        <p:spPr/>
        <p:txBody>
          <a:bodyPr/>
          <a:lstStyle/>
          <a:p>
            <a:fld id="{3594F537-9309-4F9B-85EF-97F9D8674323}" type="slidenum">
              <a:rPr lang="en-IN" smtClean="0"/>
              <a:t>2</a:t>
            </a:fld>
            <a:endParaRPr lang="en-IN"/>
          </a:p>
        </p:txBody>
      </p:sp>
    </p:spTree>
    <p:extLst>
      <p:ext uri="{BB962C8B-B14F-4D97-AF65-F5344CB8AC3E}">
        <p14:creationId xmlns:p14="http://schemas.microsoft.com/office/powerpoint/2010/main" val="416858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Use short video, preferably, to showcase our Prototype</a:t>
            </a:r>
          </a:p>
        </p:txBody>
      </p:sp>
      <p:sp>
        <p:nvSpPr>
          <p:cNvPr id="4" name="Slide Number Placeholder 3"/>
          <p:cNvSpPr>
            <a:spLocks noGrp="1"/>
          </p:cNvSpPr>
          <p:nvPr>
            <p:ph type="sldNum" sz="quarter" idx="5"/>
          </p:nvPr>
        </p:nvSpPr>
        <p:spPr/>
        <p:txBody>
          <a:bodyPr/>
          <a:lstStyle/>
          <a:p>
            <a:fld id="{3594F537-9309-4F9B-85EF-97F9D8674323}" type="slidenum">
              <a:rPr lang="en-IN" smtClean="0"/>
              <a:t>5</a:t>
            </a:fld>
            <a:endParaRPr lang="en-IN"/>
          </a:p>
        </p:txBody>
      </p:sp>
    </p:spTree>
    <p:extLst>
      <p:ext uri="{BB962C8B-B14F-4D97-AF65-F5344CB8AC3E}">
        <p14:creationId xmlns:p14="http://schemas.microsoft.com/office/powerpoint/2010/main" val="969828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65.svg"/><Relationship Id="rId4" Type="http://schemas.openxmlformats.org/officeDocument/2006/relationships/image" Target="../media/image11.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hyperlink" Target="https://www.google.com/url?sa=i&amp;url=https%3A%2F%2Fau.pinterest.com%2Fthinkbespoke%2Flinkedin-profile-photo-examples%2F&amp;psig=AOvVaw2Q1tv4eHqF5iex9C-xvOpX&amp;ust=1740769516761000&amp;source=images&amp;cd=vfe&amp;opi=89978449&amp;ved=0CBQQjRxqFwoTCPjQpffF5IsDFQAAAAAdAAAAABAd" TargetMode="External"/><Relationship Id="rId7" Type="http://schemas.openxmlformats.org/officeDocument/2006/relationships/image" Target="../media/image21.svg"/><Relationship Id="rId12"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2.svg"/><Relationship Id="rId1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23.jpe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9.pn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2.sv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1.sv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2.svg"/><Relationship Id="rId15" Type="http://schemas.openxmlformats.org/officeDocument/2006/relationships/image" Target="../media/image19.png"/><Relationship Id="rId10" Type="http://schemas.openxmlformats.org/officeDocument/2006/relationships/image" Target="../media/image46.png"/><Relationship Id="rId4" Type="http://schemas.openxmlformats.org/officeDocument/2006/relationships/image" Target="../media/image1.png"/><Relationship Id="rId9" Type="http://schemas.openxmlformats.org/officeDocument/2006/relationships/image" Target="../media/image45.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7.svg"/><Relationship Id="rId3" Type="http://schemas.openxmlformats.org/officeDocument/2006/relationships/image" Target="../media/image51.svg"/><Relationship Id="rId7" Type="http://schemas.openxmlformats.org/officeDocument/2006/relationships/image" Target="../media/image53.sv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50.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2.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835219" y="1888886"/>
            <a:ext cx="19958438" cy="19958438"/>
          </a:xfrm>
          <a:custGeom>
            <a:avLst/>
            <a:gdLst/>
            <a:ahLst/>
            <a:cxnLst/>
            <a:rect l="l" t="t" r="r" b="b"/>
            <a:pathLst>
              <a:path w="19958438" h="19958438">
                <a:moveTo>
                  <a:pt x="0" y="0"/>
                </a:moveTo>
                <a:lnTo>
                  <a:pt x="19958438" y="0"/>
                </a:lnTo>
                <a:lnTo>
                  <a:pt x="19958438" y="19958438"/>
                </a:lnTo>
                <a:lnTo>
                  <a:pt x="0" y="199584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443591" y="-2510457"/>
            <a:ext cx="7653957" cy="76539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15575158" y="3774633"/>
            <a:ext cx="3277064" cy="32770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10709570" y="5227572"/>
            <a:ext cx="8907440" cy="8907440"/>
          </a:xfrm>
          <a:custGeom>
            <a:avLst/>
            <a:gdLst/>
            <a:ahLst/>
            <a:cxnLst/>
            <a:rect l="l" t="t" r="r" b="b"/>
            <a:pathLst>
              <a:path w="8907440" h="8907440">
                <a:moveTo>
                  <a:pt x="0" y="0"/>
                </a:moveTo>
                <a:lnTo>
                  <a:pt x="8907440" y="0"/>
                </a:lnTo>
                <a:lnTo>
                  <a:pt x="8907440" y="8907440"/>
                </a:lnTo>
                <a:lnTo>
                  <a:pt x="0" y="8907440"/>
                </a:lnTo>
                <a:lnTo>
                  <a:pt x="0" y="0"/>
                </a:lnTo>
                <a:close/>
              </a:path>
            </a:pathLst>
          </a:custGeom>
          <a:blipFill>
            <a:blip r:embed="rId5">
              <a:alphaModFix amt="71000"/>
              <a:extLst>
                <a:ext uri="{96DAC541-7B7A-43D3-8B79-37D633B846F1}">
                  <asvg:svgBlip xmlns:asvg="http://schemas.microsoft.com/office/drawing/2016/SVG/main" r:embed="rId6"/>
                </a:ext>
              </a:extLst>
            </a:blip>
            <a:stretch>
              <a:fillRect/>
            </a:stretch>
          </a:blipFill>
        </p:spPr>
      </p:sp>
      <p:sp>
        <p:nvSpPr>
          <p:cNvPr id="10" name="Freeform 10"/>
          <p:cNvSpPr/>
          <p:nvPr/>
        </p:nvSpPr>
        <p:spPr>
          <a:xfrm>
            <a:off x="-803425" y="7494479"/>
            <a:ext cx="4373625" cy="4373625"/>
          </a:xfrm>
          <a:custGeom>
            <a:avLst/>
            <a:gdLst/>
            <a:ahLst/>
            <a:cxnLst/>
            <a:rect l="l" t="t" r="r" b="b"/>
            <a:pathLst>
              <a:path w="4373625" h="4373625">
                <a:moveTo>
                  <a:pt x="0" y="0"/>
                </a:moveTo>
                <a:lnTo>
                  <a:pt x="4373625" y="0"/>
                </a:lnTo>
                <a:lnTo>
                  <a:pt x="4373625" y="4373626"/>
                </a:lnTo>
                <a:lnTo>
                  <a:pt x="0" y="4373626"/>
                </a:lnTo>
                <a:lnTo>
                  <a:pt x="0" y="0"/>
                </a:lnTo>
                <a:close/>
              </a:path>
            </a:pathLst>
          </a:custGeom>
          <a:blipFill>
            <a:blip r:embed="rId7">
              <a:alphaModFix amt="34000"/>
              <a:extLst>
                <a:ext uri="{96DAC541-7B7A-43D3-8B79-37D633B846F1}">
                  <asvg:svgBlip xmlns:asvg="http://schemas.microsoft.com/office/drawing/2016/SVG/main" r:embed="rId8"/>
                </a:ext>
              </a:extLst>
            </a:blip>
            <a:stretch>
              <a:fillRect/>
            </a:stretch>
          </a:blipFill>
        </p:spPr>
      </p:sp>
      <p:sp>
        <p:nvSpPr>
          <p:cNvPr id="11" name="Freeform 11"/>
          <p:cNvSpPr/>
          <p:nvPr/>
        </p:nvSpPr>
        <p:spPr>
          <a:xfrm>
            <a:off x="11572557" y="-3079176"/>
            <a:ext cx="5686743" cy="5686743"/>
          </a:xfrm>
          <a:custGeom>
            <a:avLst/>
            <a:gdLst/>
            <a:ahLst/>
            <a:cxnLst/>
            <a:rect l="l" t="t" r="r" b="b"/>
            <a:pathLst>
              <a:path w="5686743" h="5686743">
                <a:moveTo>
                  <a:pt x="0" y="0"/>
                </a:moveTo>
                <a:lnTo>
                  <a:pt x="5686743" y="0"/>
                </a:lnTo>
                <a:lnTo>
                  <a:pt x="5686743" y="5686743"/>
                </a:lnTo>
                <a:lnTo>
                  <a:pt x="0" y="5686743"/>
                </a:lnTo>
                <a:lnTo>
                  <a:pt x="0" y="0"/>
                </a:lnTo>
                <a:close/>
              </a:path>
            </a:pathLst>
          </a:custGeom>
          <a:blipFill>
            <a:blip r:embed="rId9">
              <a:alphaModFix amt="40000"/>
              <a:extLst>
                <a:ext uri="{96DAC541-7B7A-43D3-8B79-37D633B846F1}">
                  <asvg:svgBlip xmlns:asvg="http://schemas.microsoft.com/office/drawing/2016/SVG/main" r:embed="rId10"/>
                </a:ext>
              </a:extLst>
            </a:blip>
            <a:stretch>
              <a:fillRect/>
            </a:stretch>
          </a:blipFill>
        </p:spPr>
      </p:sp>
      <p:grpSp>
        <p:nvGrpSpPr>
          <p:cNvPr id="12" name="Group 12"/>
          <p:cNvGrpSpPr/>
          <p:nvPr/>
        </p:nvGrpSpPr>
        <p:grpSpPr>
          <a:xfrm>
            <a:off x="1596285" y="7232671"/>
            <a:ext cx="5646859" cy="876709"/>
            <a:chOff x="0" y="0"/>
            <a:chExt cx="7529146" cy="1168945"/>
          </a:xfrm>
        </p:grpSpPr>
        <p:grpSp>
          <p:nvGrpSpPr>
            <p:cNvPr id="13" name="Group 13"/>
            <p:cNvGrpSpPr/>
            <p:nvPr/>
          </p:nvGrpSpPr>
          <p:grpSpPr>
            <a:xfrm>
              <a:off x="0" y="0"/>
              <a:ext cx="7529146" cy="1168945"/>
              <a:chOff x="0" y="0"/>
              <a:chExt cx="1487239" cy="230903"/>
            </a:xfrm>
          </p:grpSpPr>
          <p:sp>
            <p:nvSpPr>
              <p:cNvPr id="14" name="Freeform 14"/>
              <p:cNvSpPr/>
              <p:nvPr/>
            </p:nvSpPr>
            <p:spPr>
              <a:xfrm>
                <a:off x="0" y="0"/>
                <a:ext cx="1487239" cy="230903"/>
              </a:xfrm>
              <a:custGeom>
                <a:avLst/>
                <a:gdLst/>
                <a:ahLst/>
                <a:cxnLst/>
                <a:rect l="l" t="t" r="r" b="b"/>
                <a:pathLst>
                  <a:path w="1487239" h="230903">
                    <a:moveTo>
                      <a:pt x="115451" y="0"/>
                    </a:moveTo>
                    <a:lnTo>
                      <a:pt x="1371787" y="0"/>
                    </a:lnTo>
                    <a:cubicBezTo>
                      <a:pt x="1435549" y="0"/>
                      <a:pt x="1487239" y="51689"/>
                      <a:pt x="1487239" y="115451"/>
                    </a:cubicBezTo>
                    <a:lnTo>
                      <a:pt x="1487239" y="115451"/>
                    </a:lnTo>
                    <a:cubicBezTo>
                      <a:pt x="1487239" y="179213"/>
                      <a:pt x="1435549" y="230903"/>
                      <a:pt x="1371787" y="230903"/>
                    </a:cubicBezTo>
                    <a:lnTo>
                      <a:pt x="115451" y="230903"/>
                    </a:lnTo>
                    <a:cubicBezTo>
                      <a:pt x="51689" y="230903"/>
                      <a:pt x="0" y="179213"/>
                      <a:pt x="0" y="115451"/>
                    </a:cubicBezTo>
                    <a:lnTo>
                      <a:pt x="0" y="115451"/>
                    </a:lnTo>
                    <a:cubicBezTo>
                      <a:pt x="0" y="51689"/>
                      <a:pt x="51689" y="0"/>
                      <a:pt x="115451" y="0"/>
                    </a:cubicBezTo>
                    <a:close/>
                  </a:path>
                </a:pathLst>
              </a:custGeom>
              <a:solidFill>
                <a:srgbClr val="FFFFFF"/>
              </a:solidFill>
            </p:spPr>
          </p:sp>
          <p:sp>
            <p:nvSpPr>
              <p:cNvPr id="15" name="TextBox 15"/>
              <p:cNvSpPr txBox="1"/>
              <p:nvPr/>
            </p:nvSpPr>
            <p:spPr>
              <a:xfrm>
                <a:off x="0" y="-38100"/>
                <a:ext cx="1487239" cy="269003"/>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918835">
              <a:off x="6371760" y="102179"/>
              <a:ext cx="893956" cy="8939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BFF"/>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19" name="Freeform 19"/>
            <p:cNvSpPr/>
            <p:nvPr/>
          </p:nvSpPr>
          <p:spPr>
            <a:xfrm rot="-918835">
              <a:off x="6648328" y="378748"/>
              <a:ext cx="340818" cy="340818"/>
            </a:xfrm>
            <a:custGeom>
              <a:avLst/>
              <a:gdLst/>
              <a:ahLst/>
              <a:cxnLst/>
              <a:rect l="l" t="t" r="r" b="b"/>
              <a:pathLst>
                <a:path w="340818" h="340818">
                  <a:moveTo>
                    <a:pt x="0" y="0"/>
                  </a:moveTo>
                  <a:lnTo>
                    <a:pt x="340819" y="0"/>
                  </a:lnTo>
                  <a:lnTo>
                    <a:pt x="340819" y="340818"/>
                  </a:lnTo>
                  <a:lnTo>
                    <a:pt x="0" y="3408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486209" y="206859"/>
              <a:ext cx="6556728" cy="698078"/>
            </a:xfrm>
            <a:prstGeom prst="rect">
              <a:avLst/>
            </a:prstGeom>
          </p:spPr>
          <p:txBody>
            <a:bodyPr lIns="0" tIns="0" rIns="0" bIns="0" rtlCol="0" anchor="t">
              <a:spAutoFit/>
            </a:bodyPr>
            <a:lstStyle/>
            <a:p>
              <a:pPr algn="ctr">
                <a:lnSpc>
                  <a:spcPts val="4479"/>
                </a:lnSpc>
                <a:spcBef>
                  <a:spcPct val="0"/>
                </a:spcBef>
              </a:pPr>
              <a:r>
                <a:rPr lang="en-US" sz="3199" b="1" spc="-127">
                  <a:solidFill>
                    <a:srgbClr val="030303"/>
                  </a:solidFill>
                  <a:latin typeface="Aileron Bold"/>
                  <a:ea typeface="Aileron Bold"/>
                  <a:cs typeface="Aileron Bold"/>
                  <a:sym typeface="Aileron Bold"/>
                </a:rPr>
                <a:t>Team Name</a:t>
              </a:r>
            </a:p>
          </p:txBody>
        </p:sp>
      </p:grpSp>
      <p:grpSp>
        <p:nvGrpSpPr>
          <p:cNvPr id="21" name="Group 21"/>
          <p:cNvGrpSpPr/>
          <p:nvPr/>
        </p:nvGrpSpPr>
        <p:grpSpPr>
          <a:xfrm>
            <a:off x="1425157" y="1187602"/>
            <a:ext cx="7718843" cy="1402568"/>
            <a:chOff x="0" y="0"/>
            <a:chExt cx="10291790" cy="1870091"/>
          </a:xfrm>
        </p:grpSpPr>
        <p:sp>
          <p:nvSpPr>
            <p:cNvPr id="22" name="Freeform 22"/>
            <p:cNvSpPr/>
            <p:nvPr/>
          </p:nvSpPr>
          <p:spPr>
            <a:xfrm>
              <a:off x="0" y="0"/>
              <a:ext cx="10291790" cy="1870091"/>
            </a:xfrm>
            <a:custGeom>
              <a:avLst/>
              <a:gdLst/>
              <a:ahLst/>
              <a:cxnLst/>
              <a:rect l="l" t="t" r="r" b="b"/>
              <a:pathLst>
                <a:path w="10291790" h="1870091">
                  <a:moveTo>
                    <a:pt x="0" y="0"/>
                  </a:moveTo>
                  <a:lnTo>
                    <a:pt x="10291790" y="0"/>
                  </a:lnTo>
                  <a:lnTo>
                    <a:pt x="10291790" y="1870091"/>
                  </a:lnTo>
                  <a:lnTo>
                    <a:pt x="0" y="1870091"/>
                  </a:lnTo>
                  <a:lnTo>
                    <a:pt x="0" y="0"/>
                  </a:lnTo>
                  <a:close/>
                </a:path>
              </a:pathLst>
            </a:custGeom>
            <a:blipFill>
              <a:blip r:embed="rId13"/>
              <a:stretch>
                <a:fillRect t="-225168" b="-225168"/>
              </a:stretch>
            </a:blipFill>
            <a:ln w="28575" cap="rnd">
              <a:solidFill>
                <a:srgbClr val="212938"/>
              </a:solidFill>
              <a:prstDash val="solid"/>
              <a:round/>
            </a:ln>
          </p:spPr>
        </p:sp>
        <p:sp>
          <p:nvSpPr>
            <p:cNvPr id="23" name="Freeform 23"/>
            <p:cNvSpPr/>
            <p:nvPr/>
          </p:nvSpPr>
          <p:spPr>
            <a:xfrm>
              <a:off x="1505653" y="191376"/>
              <a:ext cx="5511818" cy="1611349"/>
            </a:xfrm>
            <a:custGeom>
              <a:avLst/>
              <a:gdLst/>
              <a:ahLst/>
              <a:cxnLst/>
              <a:rect l="l" t="t" r="r" b="b"/>
              <a:pathLst>
                <a:path w="5511818" h="1611349">
                  <a:moveTo>
                    <a:pt x="0" y="0"/>
                  </a:moveTo>
                  <a:lnTo>
                    <a:pt x="5511818" y="0"/>
                  </a:lnTo>
                  <a:lnTo>
                    <a:pt x="5511818" y="1611349"/>
                  </a:lnTo>
                  <a:lnTo>
                    <a:pt x="0" y="1611349"/>
                  </a:lnTo>
                  <a:lnTo>
                    <a:pt x="0" y="0"/>
                  </a:lnTo>
                  <a:close/>
                </a:path>
              </a:pathLst>
            </a:custGeom>
            <a:blipFill>
              <a:blip r:embed="rId14"/>
              <a:stretch>
                <a:fillRect l="-21214"/>
              </a:stretch>
            </a:blipFill>
          </p:spPr>
        </p:sp>
        <p:sp>
          <p:nvSpPr>
            <p:cNvPr id="24" name="Freeform 24"/>
            <p:cNvSpPr/>
            <p:nvPr/>
          </p:nvSpPr>
          <p:spPr>
            <a:xfrm>
              <a:off x="418336" y="124764"/>
              <a:ext cx="1232290" cy="1611349"/>
            </a:xfrm>
            <a:custGeom>
              <a:avLst/>
              <a:gdLst/>
              <a:ahLst/>
              <a:cxnLst/>
              <a:rect l="l" t="t" r="r" b="b"/>
              <a:pathLst>
                <a:path w="1232290" h="1611349">
                  <a:moveTo>
                    <a:pt x="0" y="0"/>
                  </a:moveTo>
                  <a:lnTo>
                    <a:pt x="1232290" y="0"/>
                  </a:lnTo>
                  <a:lnTo>
                    <a:pt x="1232290" y="1611349"/>
                  </a:lnTo>
                  <a:lnTo>
                    <a:pt x="0" y="1611349"/>
                  </a:lnTo>
                  <a:lnTo>
                    <a:pt x="0" y="0"/>
                  </a:lnTo>
                  <a:close/>
                </a:path>
              </a:pathLst>
            </a:custGeom>
            <a:blipFill>
              <a:blip r:embed="rId15"/>
              <a:stretch>
                <a:fillRect l="-3197" r="-438974"/>
              </a:stretch>
            </a:blipFill>
          </p:spPr>
        </p:sp>
        <p:sp>
          <p:nvSpPr>
            <p:cNvPr id="25" name="Freeform 25"/>
            <p:cNvSpPr/>
            <p:nvPr/>
          </p:nvSpPr>
          <p:spPr>
            <a:xfrm>
              <a:off x="8529959" y="13299"/>
              <a:ext cx="1304419" cy="1856792"/>
            </a:xfrm>
            <a:custGeom>
              <a:avLst/>
              <a:gdLst/>
              <a:ahLst/>
              <a:cxnLst/>
              <a:rect l="l" t="t" r="r" b="b"/>
              <a:pathLst>
                <a:path w="1304419" h="1856792">
                  <a:moveTo>
                    <a:pt x="0" y="0"/>
                  </a:moveTo>
                  <a:lnTo>
                    <a:pt x="1304419" y="0"/>
                  </a:lnTo>
                  <a:lnTo>
                    <a:pt x="1304419" y="1856792"/>
                  </a:lnTo>
                  <a:lnTo>
                    <a:pt x="0" y="1856792"/>
                  </a:lnTo>
                  <a:lnTo>
                    <a:pt x="0" y="0"/>
                  </a:lnTo>
                  <a:close/>
                </a:path>
              </a:pathLst>
            </a:custGeom>
            <a:blipFill>
              <a:blip r:embed="rId16"/>
              <a:stretch>
                <a:fillRect t="-37068" r="-147878" b="-37068"/>
              </a:stretch>
            </a:blipFill>
          </p:spPr>
        </p:sp>
        <p:sp>
          <p:nvSpPr>
            <p:cNvPr id="26" name="Freeform 26"/>
            <p:cNvSpPr/>
            <p:nvPr/>
          </p:nvSpPr>
          <p:spPr>
            <a:xfrm>
              <a:off x="7017471" y="124764"/>
              <a:ext cx="1633863" cy="1633863"/>
            </a:xfrm>
            <a:custGeom>
              <a:avLst/>
              <a:gdLst/>
              <a:ahLst/>
              <a:cxnLst/>
              <a:rect l="l" t="t" r="r" b="b"/>
              <a:pathLst>
                <a:path w="1633863" h="1633863">
                  <a:moveTo>
                    <a:pt x="0" y="0"/>
                  </a:moveTo>
                  <a:lnTo>
                    <a:pt x="1633863" y="0"/>
                  </a:lnTo>
                  <a:lnTo>
                    <a:pt x="1633863" y="1633862"/>
                  </a:lnTo>
                  <a:lnTo>
                    <a:pt x="0" y="16338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7" name="Group 27"/>
            <p:cNvGrpSpPr/>
            <p:nvPr/>
          </p:nvGrpSpPr>
          <p:grpSpPr>
            <a:xfrm>
              <a:off x="7183850" y="262116"/>
              <a:ext cx="1330131" cy="133013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9" name="TextBox 29"/>
              <p:cNvSpPr txBox="1"/>
              <p:nvPr/>
            </p:nvSpPr>
            <p:spPr>
              <a:xfrm>
                <a:off x="76200" y="38100"/>
                <a:ext cx="660400" cy="698500"/>
              </a:xfrm>
              <a:prstGeom prst="rect">
                <a:avLst/>
              </a:prstGeom>
            </p:spPr>
            <p:txBody>
              <a:bodyPr lIns="38387" tIns="38387" rIns="38387" bIns="38387" rtlCol="0" anchor="ctr"/>
              <a:lstStyle/>
              <a:p>
                <a:pPr algn="ctr">
                  <a:lnSpc>
                    <a:spcPts val="2505"/>
                  </a:lnSpc>
                </a:pPr>
                <a:endParaRPr/>
              </a:p>
            </p:txBody>
          </p:sp>
        </p:grpSp>
        <p:sp>
          <p:nvSpPr>
            <p:cNvPr id="30" name="Freeform 30"/>
            <p:cNvSpPr/>
            <p:nvPr/>
          </p:nvSpPr>
          <p:spPr>
            <a:xfrm>
              <a:off x="7183850" y="291143"/>
              <a:ext cx="1301105" cy="1301105"/>
            </a:xfrm>
            <a:custGeom>
              <a:avLst/>
              <a:gdLst/>
              <a:ahLst/>
              <a:cxnLst/>
              <a:rect l="l" t="t" r="r" b="b"/>
              <a:pathLst>
                <a:path w="1301105" h="1301105">
                  <a:moveTo>
                    <a:pt x="0" y="0"/>
                  </a:moveTo>
                  <a:lnTo>
                    <a:pt x="1301105" y="0"/>
                  </a:lnTo>
                  <a:lnTo>
                    <a:pt x="1301105" y="1301105"/>
                  </a:lnTo>
                  <a:lnTo>
                    <a:pt x="0" y="1301105"/>
                  </a:lnTo>
                  <a:lnTo>
                    <a:pt x="0" y="0"/>
                  </a:lnTo>
                  <a:close/>
                </a:path>
              </a:pathLst>
            </a:custGeom>
            <a:blipFill>
              <a:blip r:embed="rId19"/>
              <a:stretch>
                <a:fillRect/>
              </a:stretch>
            </a:blipFill>
          </p:spPr>
        </p:sp>
      </p:grpSp>
      <p:sp>
        <p:nvSpPr>
          <p:cNvPr id="31" name="AutoShape 31"/>
          <p:cNvSpPr/>
          <p:nvPr/>
        </p:nvSpPr>
        <p:spPr>
          <a:xfrm>
            <a:off x="1596285" y="4515168"/>
            <a:ext cx="0" cy="2298451"/>
          </a:xfrm>
          <a:prstGeom prst="line">
            <a:avLst/>
          </a:prstGeom>
          <a:ln w="38100" cap="flat">
            <a:solidFill>
              <a:srgbClr val="FFFFFF"/>
            </a:solidFill>
            <a:prstDash val="solid"/>
            <a:headEnd type="none" w="sm" len="sm"/>
            <a:tailEnd type="none" w="sm" len="sm"/>
          </a:ln>
        </p:spPr>
      </p:sp>
      <p:sp>
        <p:nvSpPr>
          <p:cNvPr id="32" name="TextBox 32"/>
          <p:cNvSpPr txBox="1"/>
          <p:nvPr/>
        </p:nvSpPr>
        <p:spPr>
          <a:xfrm>
            <a:off x="1835595" y="4419542"/>
            <a:ext cx="15378096" cy="2628502"/>
          </a:xfrm>
          <a:prstGeom prst="rect">
            <a:avLst/>
          </a:prstGeom>
        </p:spPr>
        <p:txBody>
          <a:bodyPr lIns="0" tIns="0" rIns="0" bIns="0" rtlCol="0" anchor="t">
            <a:spAutoFit/>
          </a:bodyPr>
          <a:lstStyle/>
          <a:p>
            <a:pPr algn="l">
              <a:lnSpc>
                <a:spcPts val="10021"/>
              </a:lnSpc>
            </a:pPr>
            <a:r>
              <a:rPr lang="en-US" sz="10661" b="1" spc="-426">
                <a:solidFill>
                  <a:srgbClr val="F9FBFF"/>
                </a:solidFill>
                <a:latin typeface="Cy Grotesk Key Semi-Bold"/>
                <a:ea typeface="Cy Grotesk Key Semi-Bold"/>
                <a:cs typeface="Cy Grotesk Key Semi-Bold"/>
                <a:sym typeface="Cy Grotesk Key Semi-Bold"/>
              </a:rPr>
              <a:t>TITLE OF THE </a:t>
            </a:r>
          </a:p>
          <a:p>
            <a:pPr algn="l">
              <a:lnSpc>
                <a:spcPts val="10021"/>
              </a:lnSpc>
            </a:pPr>
            <a:r>
              <a:rPr lang="en-US" sz="10661" b="1" spc="-426">
                <a:solidFill>
                  <a:srgbClr val="F9FBFF"/>
                </a:solidFill>
                <a:latin typeface="Cy Grotesk Key Semi-Bold"/>
                <a:ea typeface="Cy Grotesk Key Semi-Bold"/>
                <a:cs typeface="Cy Grotesk Key Semi-Bold"/>
                <a:sym typeface="Cy Grotesk Key Semi-Bold"/>
              </a:rPr>
              <a:t>PRESENTATION</a:t>
            </a:r>
          </a:p>
        </p:txBody>
      </p:sp>
      <p:grpSp>
        <p:nvGrpSpPr>
          <p:cNvPr id="33" name="Group 33"/>
          <p:cNvGrpSpPr/>
          <p:nvPr/>
        </p:nvGrpSpPr>
        <p:grpSpPr>
          <a:xfrm>
            <a:off x="1383388" y="3045863"/>
            <a:ext cx="5592240" cy="1116504"/>
            <a:chOff x="0" y="0"/>
            <a:chExt cx="7456320" cy="1488672"/>
          </a:xfrm>
        </p:grpSpPr>
        <p:sp>
          <p:nvSpPr>
            <p:cNvPr id="34" name="Freeform 34"/>
            <p:cNvSpPr/>
            <p:nvPr/>
          </p:nvSpPr>
          <p:spPr>
            <a:xfrm>
              <a:off x="1762237" y="312864"/>
              <a:ext cx="5550572" cy="623281"/>
            </a:xfrm>
            <a:custGeom>
              <a:avLst/>
              <a:gdLst/>
              <a:ahLst/>
              <a:cxnLst/>
              <a:rect l="l" t="t" r="r" b="b"/>
              <a:pathLst>
                <a:path w="5550572" h="623281">
                  <a:moveTo>
                    <a:pt x="0" y="0"/>
                  </a:moveTo>
                  <a:lnTo>
                    <a:pt x="5550572" y="0"/>
                  </a:lnTo>
                  <a:lnTo>
                    <a:pt x="5550572" y="623281"/>
                  </a:lnTo>
                  <a:lnTo>
                    <a:pt x="0" y="623281"/>
                  </a:lnTo>
                  <a:lnTo>
                    <a:pt x="0" y="0"/>
                  </a:lnTo>
                  <a:close/>
                </a:path>
              </a:pathLst>
            </a:custGeom>
            <a:blipFill>
              <a:blip r:embed="rId20"/>
              <a:stretch>
                <a:fillRect/>
              </a:stretch>
            </a:blipFill>
          </p:spPr>
        </p:sp>
        <p:sp>
          <p:nvSpPr>
            <p:cNvPr id="35" name="TextBox 35"/>
            <p:cNvSpPr txBox="1"/>
            <p:nvPr/>
          </p:nvSpPr>
          <p:spPr>
            <a:xfrm>
              <a:off x="1762237" y="878995"/>
              <a:ext cx="5694082" cy="609677"/>
            </a:xfrm>
            <a:prstGeom prst="rect">
              <a:avLst/>
            </a:prstGeom>
          </p:spPr>
          <p:txBody>
            <a:bodyPr lIns="0" tIns="0" rIns="0" bIns="0" rtlCol="0" anchor="t">
              <a:spAutoFit/>
            </a:bodyPr>
            <a:lstStyle/>
            <a:p>
              <a:pPr algn="ctr">
                <a:lnSpc>
                  <a:spcPts val="3848"/>
                </a:lnSpc>
              </a:pPr>
              <a:r>
                <a:rPr lang="en-US" sz="2749">
                  <a:solidFill>
                    <a:srgbClr val="FFFFFF"/>
                  </a:solidFill>
                  <a:latin typeface="Belleza"/>
                  <a:ea typeface="Belleza"/>
                  <a:cs typeface="Belleza"/>
                  <a:sym typeface="Belleza"/>
                </a:rPr>
                <a:t>PROTOTYPE COMPETITION </a:t>
              </a:r>
            </a:p>
          </p:txBody>
        </p:sp>
        <p:sp>
          <p:nvSpPr>
            <p:cNvPr id="36" name="Freeform 36"/>
            <p:cNvSpPr/>
            <p:nvPr/>
          </p:nvSpPr>
          <p:spPr>
            <a:xfrm>
              <a:off x="0" y="0"/>
              <a:ext cx="1866397" cy="1437172"/>
            </a:xfrm>
            <a:custGeom>
              <a:avLst/>
              <a:gdLst/>
              <a:ahLst/>
              <a:cxnLst/>
              <a:rect l="l" t="t" r="r" b="b"/>
              <a:pathLst>
                <a:path w="1866397" h="1437172">
                  <a:moveTo>
                    <a:pt x="0" y="0"/>
                  </a:moveTo>
                  <a:lnTo>
                    <a:pt x="1866397" y="0"/>
                  </a:lnTo>
                  <a:lnTo>
                    <a:pt x="1866397" y="1437172"/>
                  </a:lnTo>
                  <a:lnTo>
                    <a:pt x="0" y="1437172"/>
                  </a:lnTo>
                  <a:lnTo>
                    <a:pt x="0" y="0"/>
                  </a:lnTo>
                  <a:close/>
                </a:path>
              </a:pathLst>
            </a:custGeom>
            <a:blipFill>
              <a:blip r:embed="rId21"/>
              <a:stretch>
                <a:fillRect b="-29865"/>
              </a:stretch>
            </a:blipFill>
          </p:spPr>
        </p:sp>
        <p:sp>
          <p:nvSpPr>
            <p:cNvPr id="37" name="AutoShape 37"/>
            <p:cNvSpPr/>
            <p:nvPr/>
          </p:nvSpPr>
          <p:spPr>
            <a:xfrm flipH="1" flipV="1">
              <a:off x="770135" y="551905"/>
              <a:ext cx="163064" cy="243075"/>
            </a:xfrm>
            <a:prstGeom prst="line">
              <a:avLst/>
            </a:prstGeom>
            <a:ln w="9776" cap="flat">
              <a:solidFill>
                <a:srgbClr val="030303"/>
              </a:solidFill>
              <a:prstDash val="solid"/>
              <a:headEnd type="none" w="sm" len="sm"/>
              <a:tailEnd type="none" w="sm" len="sm"/>
            </a:ln>
          </p:spPr>
        </p:sp>
        <p:sp>
          <p:nvSpPr>
            <p:cNvPr id="38" name="AutoShape 38"/>
            <p:cNvSpPr/>
            <p:nvPr/>
          </p:nvSpPr>
          <p:spPr>
            <a:xfrm flipH="1">
              <a:off x="933198" y="551905"/>
              <a:ext cx="163575" cy="243075"/>
            </a:xfrm>
            <a:prstGeom prst="line">
              <a:avLst/>
            </a:prstGeom>
            <a:ln w="9776" cap="flat">
              <a:solidFill>
                <a:srgbClr val="030303"/>
              </a:solidFill>
              <a:prstDash val="solid"/>
              <a:headEnd type="none" w="sm" len="sm"/>
              <a:tailEnd type="none" w="sm" len="sm"/>
            </a:ln>
          </p:spPr>
        </p:sp>
        <p:sp>
          <p:nvSpPr>
            <p:cNvPr id="39" name="AutoShape 39"/>
            <p:cNvSpPr/>
            <p:nvPr/>
          </p:nvSpPr>
          <p:spPr>
            <a:xfrm flipH="1" flipV="1">
              <a:off x="286619" y="440103"/>
              <a:ext cx="646579" cy="932379"/>
            </a:xfrm>
            <a:prstGeom prst="line">
              <a:avLst/>
            </a:prstGeom>
            <a:ln w="9776" cap="flat">
              <a:solidFill>
                <a:srgbClr val="030303"/>
              </a:solidFill>
              <a:prstDash val="solid"/>
              <a:headEnd type="none" w="sm" len="sm"/>
              <a:tailEnd type="none" w="sm" len="sm"/>
            </a:ln>
          </p:spPr>
        </p:sp>
        <p:sp>
          <p:nvSpPr>
            <p:cNvPr id="40" name="AutoShape 40"/>
            <p:cNvSpPr/>
            <p:nvPr/>
          </p:nvSpPr>
          <p:spPr>
            <a:xfrm flipH="1">
              <a:off x="933198" y="473759"/>
              <a:ext cx="626623" cy="898723"/>
            </a:xfrm>
            <a:prstGeom prst="line">
              <a:avLst/>
            </a:prstGeom>
            <a:ln w="9776" cap="flat">
              <a:solidFill>
                <a:srgbClr val="030303"/>
              </a:solidFill>
              <a:prstDash val="solid"/>
              <a:headEnd type="none" w="sm" len="sm"/>
              <a:tailEnd type="none" w="sm" len="sm"/>
            </a:ln>
          </p:spPr>
        </p:sp>
      </p:grpSp>
      <p:grpSp>
        <p:nvGrpSpPr>
          <p:cNvPr id="41" name="Group 41"/>
          <p:cNvGrpSpPr/>
          <p:nvPr/>
        </p:nvGrpSpPr>
        <p:grpSpPr>
          <a:xfrm>
            <a:off x="3093262" y="8566580"/>
            <a:ext cx="1564319" cy="1564319"/>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3" name="TextBox 43"/>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44" name="Group 44"/>
          <p:cNvGrpSpPr/>
          <p:nvPr/>
        </p:nvGrpSpPr>
        <p:grpSpPr>
          <a:xfrm>
            <a:off x="9524643" y="-1960542"/>
            <a:ext cx="3277064" cy="3277064"/>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6" name="TextBox 46"/>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452880" y="6057078"/>
            <a:ext cx="6999673" cy="699967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rot="-5400000" flipH="1" flipV="1">
            <a:off x="-4213281" y="-790816"/>
            <a:ext cx="13695789" cy="13695789"/>
          </a:xfrm>
          <a:custGeom>
            <a:avLst/>
            <a:gdLst/>
            <a:ahLst/>
            <a:cxnLst/>
            <a:rect l="l" t="t" r="r" b="b"/>
            <a:pathLst>
              <a:path w="13695789" h="13695789">
                <a:moveTo>
                  <a:pt x="13695789" y="13695789"/>
                </a:moveTo>
                <a:lnTo>
                  <a:pt x="0" y="13695789"/>
                </a:lnTo>
                <a:lnTo>
                  <a:pt x="0" y="0"/>
                </a:lnTo>
                <a:lnTo>
                  <a:pt x="13695789" y="0"/>
                </a:lnTo>
                <a:lnTo>
                  <a:pt x="13695789" y="13695789"/>
                </a:lnTo>
                <a:close/>
              </a:path>
            </a:pathLst>
          </a:custGeom>
          <a:blipFill>
            <a:blip r:embed="rId2">
              <a:alphaModFix amt="51000"/>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06727" y="2254277"/>
            <a:ext cx="6464677" cy="1174677"/>
            <a:chOff x="0" y="0"/>
            <a:chExt cx="8619570" cy="1566237"/>
          </a:xfrm>
        </p:grpSpPr>
        <p:grpSp>
          <p:nvGrpSpPr>
            <p:cNvPr id="7" name="Group 7"/>
            <p:cNvGrpSpPr/>
            <p:nvPr/>
          </p:nvGrpSpPr>
          <p:grpSpPr>
            <a:xfrm>
              <a:off x="6053422" y="226113"/>
              <a:ext cx="1114010" cy="111401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38387" tIns="38387" rIns="38387" bIns="38387" rtlCol="0" anchor="ctr"/>
              <a:lstStyle/>
              <a:p>
                <a:pPr algn="ctr">
                  <a:lnSpc>
                    <a:spcPts val="2505"/>
                  </a:lnSpc>
                </a:pPr>
                <a:r>
                  <a:rPr lang="en-US" sz="1927">
                    <a:solidFill>
                      <a:srgbClr val="FFFFFF"/>
                    </a:solidFill>
                    <a:latin typeface="Designer"/>
                    <a:ea typeface="Designer"/>
                    <a:cs typeface="Designer"/>
                    <a:sym typeface="Designer"/>
                  </a:rPr>
                  <a:t>[</a:t>
                </a:r>
              </a:p>
            </p:txBody>
          </p:sp>
        </p:grpSp>
        <p:sp>
          <p:nvSpPr>
            <p:cNvPr id="10" name="Freeform 10"/>
            <p:cNvSpPr/>
            <p:nvPr/>
          </p:nvSpPr>
          <p:spPr>
            <a:xfrm>
              <a:off x="0" y="0"/>
              <a:ext cx="8619570" cy="1566237"/>
            </a:xfrm>
            <a:custGeom>
              <a:avLst/>
              <a:gdLst/>
              <a:ahLst/>
              <a:cxnLst/>
              <a:rect l="l" t="t" r="r" b="b"/>
              <a:pathLst>
                <a:path w="8619570" h="1566237">
                  <a:moveTo>
                    <a:pt x="0" y="0"/>
                  </a:moveTo>
                  <a:lnTo>
                    <a:pt x="8619570" y="0"/>
                  </a:lnTo>
                  <a:lnTo>
                    <a:pt x="8619570" y="1566237"/>
                  </a:lnTo>
                  <a:lnTo>
                    <a:pt x="0" y="1566237"/>
                  </a:lnTo>
                  <a:lnTo>
                    <a:pt x="0" y="0"/>
                  </a:lnTo>
                  <a:close/>
                </a:path>
              </a:pathLst>
            </a:custGeom>
            <a:blipFill>
              <a:blip r:embed="rId4"/>
              <a:stretch>
                <a:fillRect t="-225168" b="-225168"/>
              </a:stretch>
            </a:blipFill>
            <a:ln w="28575" cap="rnd">
              <a:solidFill>
                <a:srgbClr val="212938"/>
              </a:solidFill>
              <a:prstDash val="solid"/>
              <a:round/>
            </a:ln>
          </p:spPr>
        </p:sp>
        <p:sp>
          <p:nvSpPr>
            <p:cNvPr id="11" name="Freeform 11"/>
            <p:cNvSpPr/>
            <p:nvPr/>
          </p:nvSpPr>
          <p:spPr>
            <a:xfrm>
              <a:off x="1261013" y="160281"/>
              <a:ext cx="4616252" cy="1349535"/>
            </a:xfrm>
            <a:custGeom>
              <a:avLst/>
              <a:gdLst/>
              <a:ahLst/>
              <a:cxnLst/>
              <a:rect l="l" t="t" r="r" b="b"/>
              <a:pathLst>
                <a:path w="4616252" h="1349535">
                  <a:moveTo>
                    <a:pt x="0" y="0"/>
                  </a:moveTo>
                  <a:lnTo>
                    <a:pt x="4616252" y="0"/>
                  </a:lnTo>
                  <a:lnTo>
                    <a:pt x="4616252" y="1349535"/>
                  </a:lnTo>
                  <a:lnTo>
                    <a:pt x="0" y="1349535"/>
                  </a:lnTo>
                  <a:lnTo>
                    <a:pt x="0" y="0"/>
                  </a:lnTo>
                  <a:close/>
                </a:path>
              </a:pathLst>
            </a:custGeom>
            <a:blipFill>
              <a:blip r:embed="rId5"/>
              <a:stretch>
                <a:fillRect l="-21214"/>
              </a:stretch>
            </a:blipFill>
          </p:spPr>
        </p:sp>
        <p:sp>
          <p:nvSpPr>
            <p:cNvPr id="12" name="Freeform 12"/>
            <p:cNvSpPr/>
            <p:nvPr/>
          </p:nvSpPr>
          <p:spPr>
            <a:xfrm>
              <a:off x="350365" y="104492"/>
              <a:ext cx="1032066" cy="1349535"/>
            </a:xfrm>
            <a:custGeom>
              <a:avLst/>
              <a:gdLst/>
              <a:ahLst/>
              <a:cxnLst/>
              <a:rect l="l" t="t" r="r" b="b"/>
              <a:pathLst>
                <a:path w="1032066" h="1349535">
                  <a:moveTo>
                    <a:pt x="0" y="0"/>
                  </a:moveTo>
                  <a:lnTo>
                    <a:pt x="1032066" y="0"/>
                  </a:lnTo>
                  <a:lnTo>
                    <a:pt x="1032066" y="1349535"/>
                  </a:lnTo>
                  <a:lnTo>
                    <a:pt x="0" y="1349535"/>
                  </a:lnTo>
                  <a:lnTo>
                    <a:pt x="0" y="0"/>
                  </a:lnTo>
                  <a:close/>
                </a:path>
              </a:pathLst>
            </a:custGeom>
            <a:blipFill>
              <a:blip r:embed="rId6"/>
              <a:stretch>
                <a:fillRect l="-3197" r="-438974"/>
              </a:stretch>
            </a:blipFill>
          </p:spPr>
        </p:sp>
        <p:sp>
          <p:nvSpPr>
            <p:cNvPr id="13" name="Freeform 13"/>
            <p:cNvSpPr/>
            <p:nvPr/>
          </p:nvSpPr>
          <p:spPr>
            <a:xfrm>
              <a:off x="7144002" y="11139"/>
              <a:ext cx="1092476" cy="1555098"/>
            </a:xfrm>
            <a:custGeom>
              <a:avLst/>
              <a:gdLst/>
              <a:ahLst/>
              <a:cxnLst/>
              <a:rect l="l" t="t" r="r" b="b"/>
              <a:pathLst>
                <a:path w="1092476" h="1555098">
                  <a:moveTo>
                    <a:pt x="0" y="0"/>
                  </a:moveTo>
                  <a:lnTo>
                    <a:pt x="1092476" y="0"/>
                  </a:lnTo>
                  <a:lnTo>
                    <a:pt x="1092476" y="1555098"/>
                  </a:lnTo>
                  <a:lnTo>
                    <a:pt x="0" y="1555098"/>
                  </a:lnTo>
                  <a:lnTo>
                    <a:pt x="0" y="0"/>
                  </a:lnTo>
                  <a:close/>
                </a:path>
              </a:pathLst>
            </a:custGeom>
            <a:blipFill>
              <a:blip r:embed="rId7"/>
              <a:stretch>
                <a:fillRect t="-37068" r="-147878" b="-37068"/>
              </a:stretch>
            </a:blipFill>
          </p:spPr>
        </p:sp>
        <p:sp>
          <p:nvSpPr>
            <p:cNvPr id="14" name="Freeform 14"/>
            <p:cNvSpPr/>
            <p:nvPr/>
          </p:nvSpPr>
          <p:spPr>
            <a:xfrm>
              <a:off x="6016610" y="243838"/>
              <a:ext cx="1089700" cy="1089700"/>
            </a:xfrm>
            <a:custGeom>
              <a:avLst/>
              <a:gdLst/>
              <a:ahLst/>
              <a:cxnLst/>
              <a:rect l="l" t="t" r="r" b="b"/>
              <a:pathLst>
                <a:path w="1089700" h="1089700">
                  <a:moveTo>
                    <a:pt x="0" y="0"/>
                  </a:moveTo>
                  <a:lnTo>
                    <a:pt x="1089701" y="0"/>
                  </a:lnTo>
                  <a:lnTo>
                    <a:pt x="1089701" y="1089700"/>
                  </a:lnTo>
                  <a:lnTo>
                    <a:pt x="0" y="1089700"/>
                  </a:lnTo>
                  <a:lnTo>
                    <a:pt x="0" y="0"/>
                  </a:lnTo>
                  <a:close/>
                </a:path>
              </a:pathLst>
            </a:custGeom>
            <a:blipFill>
              <a:blip r:embed="rId8"/>
              <a:stretch>
                <a:fillRect/>
              </a:stretch>
            </a:blipFill>
          </p:spPr>
        </p:sp>
      </p:grpSp>
      <p:grpSp>
        <p:nvGrpSpPr>
          <p:cNvPr id="15" name="Group 15"/>
          <p:cNvGrpSpPr/>
          <p:nvPr/>
        </p:nvGrpSpPr>
        <p:grpSpPr>
          <a:xfrm>
            <a:off x="-2027332" y="-4923937"/>
            <a:ext cx="6999673" cy="699967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18" name="Freeform 18"/>
          <p:cNvSpPr/>
          <p:nvPr/>
        </p:nvSpPr>
        <p:spPr>
          <a:xfrm>
            <a:off x="9482508" y="1070644"/>
            <a:ext cx="15167087" cy="9238135"/>
          </a:xfrm>
          <a:custGeom>
            <a:avLst/>
            <a:gdLst/>
            <a:ahLst/>
            <a:cxnLst/>
            <a:rect l="l" t="t" r="r" b="b"/>
            <a:pathLst>
              <a:path w="15167087" h="9238135">
                <a:moveTo>
                  <a:pt x="0" y="0"/>
                </a:moveTo>
                <a:lnTo>
                  <a:pt x="15167087" y="0"/>
                </a:lnTo>
                <a:lnTo>
                  <a:pt x="15167087" y="9238135"/>
                </a:lnTo>
                <a:lnTo>
                  <a:pt x="0" y="92381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1006727" y="5072787"/>
            <a:ext cx="7931229" cy="2959936"/>
          </a:xfrm>
          <a:prstGeom prst="rect">
            <a:avLst/>
          </a:prstGeom>
        </p:spPr>
        <p:txBody>
          <a:bodyPr lIns="0" tIns="0" rIns="0" bIns="0" rtlCol="0" anchor="t">
            <a:spAutoFit/>
          </a:bodyPr>
          <a:lstStyle/>
          <a:p>
            <a:pPr algn="l">
              <a:lnSpc>
                <a:spcPts val="11321"/>
              </a:lnSpc>
            </a:pPr>
            <a:r>
              <a:rPr lang="en-US" sz="12044" b="1" spc="-481">
                <a:solidFill>
                  <a:srgbClr val="F9FBFF"/>
                </a:solidFill>
                <a:latin typeface="Cy Grotesk Key Semi-Bold"/>
                <a:ea typeface="Cy Grotesk Key Semi-Bold"/>
                <a:cs typeface="Cy Grotesk Key Semi-Bold"/>
                <a:sym typeface="Cy Grotesk Key Semi-Bold"/>
              </a:rPr>
              <a:t>Thank You So Much</a:t>
            </a:r>
          </a:p>
        </p:txBody>
      </p:sp>
      <p:grpSp>
        <p:nvGrpSpPr>
          <p:cNvPr id="20" name="Group 20"/>
          <p:cNvGrpSpPr/>
          <p:nvPr/>
        </p:nvGrpSpPr>
        <p:grpSpPr>
          <a:xfrm>
            <a:off x="730972" y="3839644"/>
            <a:ext cx="5690055" cy="937868"/>
            <a:chOff x="0" y="0"/>
            <a:chExt cx="7586739" cy="1250490"/>
          </a:xfrm>
        </p:grpSpPr>
        <p:sp>
          <p:nvSpPr>
            <p:cNvPr id="21" name="Freeform 21"/>
            <p:cNvSpPr/>
            <p:nvPr/>
          </p:nvSpPr>
          <p:spPr>
            <a:xfrm>
              <a:off x="0" y="0"/>
              <a:ext cx="2488120" cy="1128294"/>
            </a:xfrm>
            <a:custGeom>
              <a:avLst/>
              <a:gdLst/>
              <a:ahLst/>
              <a:cxnLst/>
              <a:rect l="l" t="t" r="r" b="b"/>
              <a:pathLst>
                <a:path w="2488120" h="1128294">
                  <a:moveTo>
                    <a:pt x="0" y="0"/>
                  </a:moveTo>
                  <a:lnTo>
                    <a:pt x="2488120" y="0"/>
                  </a:lnTo>
                  <a:lnTo>
                    <a:pt x="2488120" y="1128294"/>
                  </a:lnTo>
                  <a:lnTo>
                    <a:pt x="0" y="1128294"/>
                  </a:lnTo>
                  <a:lnTo>
                    <a:pt x="0" y="0"/>
                  </a:lnTo>
                  <a:close/>
                </a:path>
              </a:pathLst>
            </a:custGeom>
            <a:blipFill>
              <a:blip r:embed="rId11"/>
              <a:stretch>
                <a:fillRect t="-80129" b="-103498"/>
              </a:stretch>
            </a:blipFill>
          </p:spPr>
        </p:sp>
        <p:sp>
          <p:nvSpPr>
            <p:cNvPr id="22" name="Freeform 22"/>
            <p:cNvSpPr/>
            <p:nvPr/>
          </p:nvSpPr>
          <p:spPr>
            <a:xfrm>
              <a:off x="2082691" y="113923"/>
              <a:ext cx="5365327" cy="602480"/>
            </a:xfrm>
            <a:custGeom>
              <a:avLst/>
              <a:gdLst/>
              <a:ahLst/>
              <a:cxnLst/>
              <a:rect l="l" t="t" r="r" b="b"/>
              <a:pathLst>
                <a:path w="5365327" h="602480">
                  <a:moveTo>
                    <a:pt x="0" y="0"/>
                  </a:moveTo>
                  <a:lnTo>
                    <a:pt x="5365328" y="0"/>
                  </a:lnTo>
                  <a:lnTo>
                    <a:pt x="5365328" y="602480"/>
                  </a:lnTo>
                  <a:lnTo>
                    <a:pt x="0" y="602480"/>
                  </a:lnTo>
                  <a:lnTo>
                    <a:pt x="0" y="0"/>
                  </a:lnTo>
                  <a:close/>
                </a:path>
              </a:pathLst>
            </a:custGeom>
            <a:blipFill>
              <a:blip r:embed="rId12"/>
              <a:stretch>
                <a:fillRect/>
              </a:stretch>
            </a:blipFill>
          </p:spPr>
        </p:sp>
        <p:sp>
          <p:nvSpPr>
            <p:cNvPr id="23" name="TextBox 23"/>
            <p:cNvSpPr txBox="1"/>
            <p:nvPr/>
          </p:nvSpPr>
          <p:spPr>
            <a:xfrm>
              <a:off x="2082691" y="649728"/>
              <a:ext cx="5504048" cy="600762"/>
            </a:xfrm>
            <a:prstGeom prst="rect">
              <a:avLst/>
            </a:prstGeom>
          </p:spPr>
          <p:txBody>
            <a:bodyPr lIns="0" tIns="0" rIns="0" bIns="0" rtlCol="0" anchor="t">
              <a:spAutoFit/>
            </a:bodyPr>
            <a:lstStyle/>
            <a:p>
              <a:pPr algn="ctr">
                <a:lnSpc>
                  <a:spcPts val="3720"/>
                </a:lnSpc>
              </a:pPr>
              <a:r>
                <a:rPr lang="en-US" sz="2657">
                  <a:solidFill>
                    <a:srgbClr val="FFFFFF"/>
                  </a:solidFill>
                  <a:latin typeface="Belleza"/>
                  <a:ea typeface="Belleza"/>
                  <a:cs typeface="Belleza"/>
                  <a:sym typeface="Belleza"/>
                </a:rPr>
                <a:t>PROTOTYPE COMPETITION </a:t>
              </a:r>
            </a:p>
          </p:txBody>
        </p:sp>
      </p:grpSp>
      <p:grpSp>
        <p:nvGrpSpPr>
          <p:cNvPr id="24" name="Group 24"/>
          <p:cNvGrpSpPr/>
          <p:nvPr/>
        </p:nvGrpSpPr>
        <p:grpSpPr>
          <a:xfrm>
            <a:off x="4842706" y="8720664"/>
            <a:ext cx="2628698" cy="262869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27" name="Group 27"/>
          <p:cNvGrpSpPr/>
          <p:nvPr/>
        </p:nvGrpSpPr>
        <p:grpSpPr>
          <a:xfrm>
            <a:off x="9144000" y="-1295406"/>
            <a:ext cx="2628698" cy="262869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p:cover dir="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a:hlinkClick r:id="rId3" tooltip="https://www.google.com/url?sa=i&amp;url=https%3A%2F%2Fau.pinterest.com%2Fthinkbespoke%2Flinkedin-profile-photo-examples%2F&amp;psig=AOvVaw2Q1tv4eHqF5iex9C-xvOpX&amp;ust=1740769516761000&amp;source=images&amp;cd=vfe&amp;opi=89978449&amp;ved=0CBQQjRxqFwoTCPjQpffF5IsDFQAAAAAdAAAAABAd"/>
          </p:cNvPr>
          <p:cNvSpPr/>
          <p:nvPr/>
        </p:nvSpPr>
        <p:spPr>
          <a:xfrm rot="-10800000">
            <a:off x="-844328" y="-4355604"/>
            <a:ext cx="19706901" cy="19706901"/>
          </a:xfrm>
          <a:custGeom>
            <a:avLst/>
            <a:gdLst/>
            <a:ahLst/>
            <a:cxnLst/>
            <a:rect l="l" t="t" r="r" b="b"/>
            <a:pathLst>
              <a:path w="19706901" h="19706901">
                <a:moveTo>
                  <a:pt x="0" y="0"/>
                </a:moveTo>
                <a:lnTo>
                  <a:pt x="19706901" y="0"/>
                </a:lnTo>
                <a:lnTo>
                  <a:pt x="19706901" y="19706901"/>
                </a:lnTo>
                <a:lnTo>
                  <a:pt x="0" y="19706901"/>
                </a:lnTo>
                <a:lnTo>
                  <a:pt x="0" y="0"/>
                </a:lnTo>
                <a:close/>
              </a:path>
            </a:pathLst>
          </a:custGeom>
          <a:blipFill>
            <a:blip r:embed="rId4">
              <a:alphaModFix amt="26000"/>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a:off x="-1705962" y="7644449"/>
            <a:ext cx="4802238" cy="4972514"/>
            <a:chOff x="0" y="0"/>
            <a:chExt cx="6402984" cy="6630019"/>
          </a:xfrm>
        </p:grpSpPr>
        <p:grpSp>
          <p:nvGrpSpPr>
            <p:cNvPr id="4" name="Group 4"/>
            <p:cNvGrpSpPr/>
            <p:nvPr/>
          </p:nvGrpSpPr>
          <p:grpSpPr>
            <a:xfrm>
              <a:off x="0" y="481101"/>
              <a:ext cx="6402984" cy="6148918"/>
              <a:chOff x="0" y="0"/>
              <a:chExt cx="846384" cy="812800"/>
            </a:xfrm>
          </p:grpSpPr>
          <p:sp>
            <p:nvSpPr>
              <p:cNvPr id="5" name="Freeform 5"/>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E1A45C">
                    <a:alpha val="49804"/>
                  </a:srgbClr>
                </a:solidFill>
                <a:prstDash val="solid"/>
                <a:miter/>
              </a:ln>
            </p:spPr>
          </p:sp>
          <p:sp>
            <p:nvSpPr>
              <p:cNvPr id="6" name="TextBox 6"/>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476411" y="0"/>
              <a:ext cx="1416894" cy="1360672"/>
              <a:chOff x="0" y="0"/>
              <a:chExt cx="846384" cy="812800"/>
            </a:xfrm>
          </p:grpSpPr>
          <p:sp>
            <p:nvSpPr>
              <p:cNvPr id="8" name="Freeform 8"/>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F9FBFF">
                    <a:alpha val="49804"/>
                  </a:srgbClr>
                </a:solidFill>
                <a:prstDash val="solid"/>
                <a:miter/>
              </a:ln>
            </p:spPr>
          </p:sp>
          <p:sp>
            <p:nvSpPr>
              <p:cNvPr id="9" name="TextBox 9"/>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grpSp>
      <p:sp>
        <p:nvSpPr>
          <p:cNvPr id="10" name="Freeform 10"/>
          <p:cNvSpPr/>
          <p:nvPr/>
        </p:nvSpPr>
        <p:spPr>
          <a:xfrm>
            <a:off x="4408335" y="1877543"/>
            <a:ext cx="9201574" cy="9635156"/>
          </a:xfrm>
          <a:custGeom>
            <a:avLst/>
            <a:gdLst/>
            <a:ahLst/>
            <a:cxnLst/>
            <a:rect l="l" t="t" r="r" b="b"/>
            <a:pathLst>
              <a:path w="9201574" h="9635156">
                <a:moveTo>
                  <a:pt x="0" y="0"/>
                </a:moveTo>
                <a:lnTo>
                  <a:pt x="9201575" y="0"/>
                </a:lnTo>
                <a:lnTo>
                  <a:pt x="9201575" y="9635156"/>
                </a:lnTo>
                <a:lnTo>
                  <a:pt x="0" y="9635156"/>
                </a:lnTo>
                <a:lnTo>
                  <a:pt x="0" y="0"/>
                </a:lnTo>
                <a:close/>
              </a:path>
            </a:pathLst>
          </a:custGeom>
          <a:blipFill>
            <a:blip r:embed="rId6">
              <a:alphaModFix amt="7999"/>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9707913" y="1900083"/>
            <a:ext cx="3657198" cy="831159"/>
            <a:chOff x="0" y="0"/>
            <a:chExt cx="1015999" cy="230903"/>
          </a:xfrm>
        </p:grpSpPr>
        <p:sp>
          <p:nvSpPr>
            <p:cNvPr id="12" name="Freeform 12"/>
            <p:cNvSpPr/>
            <p:nvPr/>
          </p:nvSpPr>
          <p:spPr>
            <a:xfrm>
              <a:off x="0" y="0"/>
              <a:ext cx="1015999" cy="230903"/>
            </a:xfrm>
            <a:custGeom>
              <a:avLst/>
              <a:gdLst/>
              <a:ahLst/>
              <a:cxnLst/>
              <a:rect l="l" t="t" r="r" b="b"/>
              <a:pathLst>
                <a:path w="1015999" h="230903">
                  <a:moveTo>
                    <a:pt x="115451" y="0"/>
                  </a:moveTo>
                  <a:lnTo>
                    <a:pt x="900548" y="0"/>
                  </a:lnTo>
                  <a:cubicBezTo>
                    <a:pt x="964310" y="0"/>
                    <a:pt x="1015999" y="51689"/>
                    <a:pt x="1015999" y="115451"/>
                  </a:cubicBezTo>
                  <a:lnTo>
                    <a:pt x="1015999" y="115451"/>
                  </a:lnTo>
                  <a:cubicBezTo>
                    <a:pt x="1015999" y="179213"/>
                    <a:pt x="964310" y="230903"/>
                    <a:pt x="900548" y="230903"/>
                  </a:cubicBezTo>
                  <a:lnTo>
                    <a:pt x="115451" y="230903"/>
                  </a:lnTo>
                  <a:cubicBezTo>
                    <a:pt x="51689" y="230903"/>
                    <a:pt x="0" y="179213"/>
                    <a:pt x="0" y="115451"/>
                  </a:cubicBezTo>
                  <a:lnTo>
                    <a:pt x="0" y="115451"/>
                  </a:lnTo>
                  <a:cubicBezTo>
                    <a:pt x="0" y="51689"/>
                    <a:pt x="51689" y="0"/>
                    <a:pt x="115451" y="0"/>
                  </a:cubicBezTo>
                  <a:close/>
                </a:path>
              </a:pathLst>
            </a:custGeom>
            <a:solidFill>
              <a:srgbClr val="E1A45C"/>
            </a:solidFill>
          </p:spPr>
        </p:sp>
        <p:sp>
          <p:nvSpPr>
            <p:cNvPr id="13" name="TextBox 13"/>
            <p:cNvSpPr txBox="1"/>
            <p:nvPr/>
          </p:nvSpPr>
          <p:spPr>
            <a:xfrm>
              <a:off x="0" y="-38100"/>
              <a:ext cx="1015999" cy="269003"/>
            </a:xfrm>
            <a:prstGeom prst="rect">
              <a:avLst/>
            </a:prstGeom>
          </p:spPr>
          <p:txBody>
            <a:bodyPr lIns="61680" tIns="61680" rIns="61680" bIns="61680" rtlCol="0" anchor="ctr"/>
            <a:lstStyle/>
            <a:p>
              <a:pPr algn="ctr">
                <a:lnSpc>
                  <a:spcPts val="2660"/>
                </a:lnSpc>
                <a:spcBef>
                  <a:spcPct val="0"/>
                </a:spcBef>
              </a:pPr>
              <a:endParaRPr/>
            </a:p>
          </p:txBody>
        </p:sp>
      </p:grpSp>
      <p:grpSp>
        <p:nvGrpSpPr>
          <p:cNvPr id="14" name="Group 14"/>
          <p:cNvGrpSpPr/>
          <p:nvPr/>
        </p:nvGrpSpPr>
        <p:grpSpPr>
          <a:xfrm>
            <a:off x="3271054" y="3240677"/>
            <a:ext cx="2350433" cy="2257169"/>
            <a:chOff x="0" y="0"/>
            <a:chExt cx="846384" cy="812800"/>
          </a:xfrm>
        </p:grpSpPr>
        <p:sp>
          <p:nvSpPr>
            <p:cNvPr id="15" name="Freeform 15"/>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8"/>
              <a:stretch>
                <a:fillRect t="-28147" b="-28147"/>
              </a:stretch>
            </a:blipFill>
          </p:spPr>
        </p:sp>
      </p:grpSp>
      <p:grpSp>
        <p:nvGrpSpPr>
          <p:cNvPr id="16" name="Group 16"/>
          <p:cNvGrpSpPr/>
          <p:nvPr/>
        </p:nvGrpSpPr>
        <p:grpSpPr>
          <a:xfrm>
            <a:off x="7886211" y="3240677"/>
            <a:ext cx="2350433" cy="2257169"/>
            <a:chOff x="0" y="0"/>
            <a:chExt cx="846384" cy="812800"/>
          </a:xfrm>
        </p:grpSpPr>
        <p:sp>
          <p:nvSpPr>
            <p:cNvPr id="17" name="Freeform 17"/>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9"/>
              <a:stretch>
                <a:fillRect t="-28147" b="-28147"/>
              </a:stretch>
            </a:blipFill>
          </p:spPr>
        </p:sp>
      </p:grpSp>
      <p:grpSp>
        <p:nvGrpSpPr>
          <p:cNvPr id="18" name="Group 18"/>
          <p:cNvGrpSpPr/>
          <p:nvPr/>
        </p:nvGrpSpPr>
        <p:grpSpPr>
          <a:xfrm>
            <a:off x="12470568" y="6695121"/>
            <a:ext cx="2350433" cy="2257169"/>
            <a:chOff x="0" y="0"/>
            <a:chExt cx="846384" cy="812800"/>
          </a:xfrm>
        </p:grpSpPr>
        <p:sp>
          <p:nvSpPr>
            <p:cNvPr id="19" name="Freeform 19"/>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10"/>
              <a:stretch>
                <a:fillRect t="-2065" b="-2065"/>
              </a:stretch>
            </a:blipFill>
          </p:spPr>
        </p:sp>
      </p:grpSp>
      <p:grpSp>
        <p:nvGrpSpPr>
          <p:cNvPr id="20" name="Group 20"/>
          <p:cNvGrpSpPr/>
          <p:nvPr/>
        </p:nvGrpSpPr>
        <p:grpSpPr>
          <a:xfrm>
            <a:off x="12434693" y="3240677"/>
            <a:ext cx="2350433" cy="2257169"/>
            <a:chOff x="0" y="0"/>
            <a:chExt cx="846384" cy="812800"/>
          </a:xfrm>
        </p:grpSpPr>
        <p:sp>
          <p:nvSpPr>
            <p:cNvPr id="21" name="Freeform 21"/>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11"/>
              <a:stretch>
                <a:fillRect t="-2065" b="-54131"/>
              </a:stretch>
            </a:blipFill>
          </p:spPr>
        </p:sp>
      </p:grpSp>
      <p:grpSp>
        <p:nvGrpSpPr>
          <p:cNvPr id="22" name="Group 22"/>
          <p:cNvGrpSpPr/>
          <p:nvPr/>
        </p:nvGrpSpPr>
        <p:grpSpPr>
          <a:xfrm>
            <a:off x="3306928" y="6695121"/>
            <a:ext cx="2350433" cy="2257169"/>
            <a:chOff x="0" y="0"/>
            <a:chExt cx="846384" cy="812800"/>
          </a:xfrm>
        </p:grpSpPr>
        <p:sp>
          <p:nvSpPr>
            <p:cNvPr id="23" name="Freeform 23"/>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12"/>
              <a:stretch>
                <a:fillRect l="-13443" t="-27143" r="-29" b="-50210"/>
              </a:stretch>
            </a:blipFill>
          </p:spPr>
        </p:sp>
      </p:grpSp>
      <p:grpSp>
        <p:nvGrpSpPr>
          <p:cNvPr id="24" name="Group 24"/>
          <p:cNvGrpSpPr/>
          <p:nvPr/>
        </p:nvGrpSpPr>
        <p:grpSpPr>
          <a:xfrm>
            <a:off x="7922085" y="6695121"/>
            <a:ext cx="2350433" cy="2257169"/>
            <a:chOff x="0" y="0"/>
            <a:chExt cx="846384" cy="812800"/>
          </a:xfrm>
        </p:grpSpPr>
        <p:sp>
          <p:nvSpPr>
            <p:cNvPr id="25" name="Freeform 25"/>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blipFill>
              <a:blip r:embed="rId13"/>
              <a:stretch>
                <a:fillRect t="-2065" b="-2065"/>
              </a:stretch>
            </a:blipFill>
          </p:spPr>
        </p:sp>
      </p:grpSp>
      <p:sp>
        <p:nvSpPr>
          <p:cNvPr id="26" name="TextBox 26"/>
          <p:cNvSpPr txBox="1"/>
          <p:nvPr/>
        </p:nvSpPr>
        <p:spPr>
          <a:xfrm>
            <a:off x="9707913" y="2048324"/>
            <a:ext cx="3641262" cy="496941"/>
          </a:xfrm>
          <a:prstGeom prst="rect">
            <a:avLst/>
          </a:prstGeom>
        </p:spPr>
        <p:txBody>
          <a:bodyPr lIns="0" tIns="0" rIns="0" bIns="0" rtlCol="0" anchor="t">
            <a:spAutoFit/>
          </a:bodyPr>
          <a:lstStyle/>
          <a:p>
            <a:pPr algn="ctr">
              <a:lnSpc>
                <a:spcPts val="4044"/>
              </a:lnSpc>
              <a:spcBef>
                <a:spcPct val="0"/>
              </a:spcBef>
            </a:pPr>
            <a:r>
              <a:rPr lang="en-US" sz="2889" b="1" spc="-115">
                <a:solidFill>
                  <a:srgbClr val="392208"/>
                </a:solidFill>
                <a:latin typeface="Aileron Bold"/>
                <a:ea typeface="Aileron Bold"/>
                <a:cs typeface="Aileron Bold"/>
                <a:sym typeface="Aileron Bold"/>
              </a:rPr>
              <a:t>Meet Team NAME</a:t>
            </a:r>
          </a:p>
        </p:txBody>
      </p:sp>
      <p:grpSp>
        <p:nvGrpSpPr>
          <p:cNvPr id="27" name="Group 27"/>
          <p:cNvGrpSpPr/>
          <p:nvPr/>
        </p:nvGrpSpPr>
        <p:grpSpPr>
          <a:xfrm>
            <a:off x="6578925" y="293557"/>
            <a:ext cx="5592240" cy="1116504"/>
            <a:chOff x="0" y="0"/>
            <a:chExt cx="7456320" cy="1488672"/>
          </a:xfrm>
        </p:grpSpPr>
        <p:sp>
          <p:nvSpPr>
            <p:cNvPr id="28" name="Freeform 28"/>
            <p:cNvSpPr/>
            <p:nvPr/>
          </p:nvSpPr>
          <p:spPr>
            <a:xfrm>
              <a:off x="1762237" y="312864"/>
              <a:ext cx="5550572" cy="623281"/>
            </a:xfrm>
            <a:custGeom>
              <a:avLst/>
              <a:gdLst/>
              <a:ahLst/>
              <a:cxnLst/>
              <a:rect l="l" t="t" r="r" b="b"/>
              <a:pathLst>
                <a:path w="5550572" h="623281">
                  <a:moveTo>
                    <a:pt x="0" y="0"/>
                  </a:moveTo>
                  <a:lnTo>
                    <a:pt x="5550572" y="0"/>
                  </a:lnTo>
                  <a:lnTo>
                    <a:pt x="5550572" y="623281"/>
                  </a:lnTo>
                  <a:lnTo>
                    <a:pt x="0" y="623281"/>
                  </a:lnTo>
                  <a:lnTo>
                    <a:pt x="0" y="0"/>
                  </a:lnTo>
                  <a:close/>
                </a:path>
              </a:pathLst>
            </a:custGeom>
            <a:blipFill>
              <a:blip r:embed="rId14"/>
              <a:stretch>
                <a:fillRect/>
              </a:stretch>
            </a:blipFill>
          </p:spPr>
        </p:sp>
        <p:sp>
          <p:nvSpPr>
            <p:cNvPr id="29" name="TextBox 29"/>
            <p:cNvSpPr txBox="1"/>
            <p:nvPr/>
          </p:nvSpPr>
          <p:spPr>
            <a:xfrm>
              <a:off x="1762237" y="878995"/>
              <a:ext cx="5694082" cy="609677"/>
            </a:xfrm>
            <a:prstGeom prst="rect">
              <a:avLst/>
            </a:prstGeom>
          </p:spPr>
          <p:txBody>
            <a:bodyPr lIns="0" tIns="0" rIns="0" bIns="0" rtlCol="0" anchor="t">
              <a:spAutoFit/>
            </a:bodyPr>
            <a:lstStyle/>
            <a:p>
              <a:pPr algn="ctr">
                <a:lnSpc>
                  <a:spcPts val="3848"/>
                </a:lnSpc>
              </a:pPr>
              <a:r>
                <a:rPr lang="en-US" sz="2749">
                  <a:solidFill>
                    <a:srgbClr val="FFFFFF"/>
                  </a:solidFill>
                  <a:latin typeface="Belleza"/>
                  <a:ea typeface="Belleza"/>
                  <a:cs typeface="Belleza"/>
                  <a:sym typeface="Belleza"/>
                </a:rPr>
                <a:t>PROTOTYPE COMPETITION </a:t>
              </a:r>
            </a:p>
          </p:txBody>
        </p:sp>
        <p:sp>
          <p:nvSpPr>
            <p:cNvPr id="30" name="Freeform 30"/>
            <p:cNvSpPr/>
            <p:nvPr/>
          </p:nvSpPr>
          <p:spPr>
            <a:xfrm>
              <a:off x="0" y="0"/>
              <a:ext cx="1866397" cy="1437172"/>
            </a:xfrm>
            <a:custGeom>
              <a:avLst/>
              <a:gdLst/>
              <a:ahLst/>
              <a:cxnLst/>
              <a:rect l="l" t="t" r="r" b="b"/>
              <a:pathLst>
                <a:path w="1866397" h="1437172">
                  <a:moveTo>
                    <a:pt x="0" y="0"/>
                  </a:moveTo>
                  <a:lnTo>
                    <a:pt x="1866397" y="0"/>
                  </a:lnTo>
                  <a:lnTo>
                    <a:pt x="1866397" y="1437172"/>
                  </a:lnTo>
                  <a:lnTo>
                    <a:pt x="0" y="1437172"/>
                  </a:lnTo>
                  <a:lnTo>
                    <a:pt x="0" y="0"/>
                  </a:lnTo>
                  <a:close/>
                </a:path>
              </a:pathLst>
            </a:custGeom>
            <a:blipFill>
              <a:blip r:embed="rId15"/>
              <a:stretch>
                <a:fillRect b="-29865"/>
              </a:stretch>
            </a:blipFill>
          </p:spPr>
        </p:sp>
        <p:sp>
          <p:nvSpPr>
            <p:cNvPr id="31" name="AutoShape 31"/>
            <p:cNvSpPr/>
            <p:nvPr/>
          </p:nvSpPr>
          <p:spPr>
            <a:xfrm flipH="1" flipV="1">
              <a:off x="770135" y="551905"/>
              <a:ext cx="163064" cy="243075"/>
            </a:xfrm>
            <a:prstGeom prst="line">
              <a:avLst/>
            </a:prstGeom>
            <a:ln w="9776" cap="flat">
              <a:solidFill>
                <a:srgbClr val="030303"/>
              </a:solidFill>
              <a:prstDash val="solid"/>
              <a:headEnd type="none" w="sm" len="sm"/>
              <a:tailEnd type="none" w="sm" len="sm"/>
            </a:ln>
          </p:spPr>
        </p:sp>
        <p:sp>
          <p:nvSpPr>
            <p:cNvPr id="32" name="AutoShape 32"/>
            <p:cNvSpPr/>
            <p:nvPr/>
          </p:nvSpPr>
          <p:spPr>
            <a:xfrm flipH="1">
              <a:off x="933198" y="551905"/>
              <a:ext cx="163575" cy="243075"/>
            </a:xfrm>
            <a:prstGeom prst="line">
              <a:avLst/>
            </a:prstGeom>
            <a:ln w="9776" cap="flat">
              <a:solidFill>
                <a:srgbClr val="030303"/>
              </a:solidFill>
              <a:prstDash val="solid"/>
              <a:headEnd type="none" w="sm" len="sm"/>
              <a:tailEnd type="none" w="sm" len="sm"/>
            </a:ln>
          </p:spPr>
        </p:sp>
        <p:sp>
          <p:nvSpPr>
            <p:cNvPr id="33" name="AutoShape 33"/>
            <p:cNvSpPr/>
            <p:nvPr/>
          </p:nvSpPr>
          <p:spPr>
            <a:xfrm flipH="1" flipV="1">
              <a:off x="286619" y="440103"/>
              <a:ext cx="646579" cy="932379"/>
            </a:xfrm>
            <a:prstGeom prst="line">
              <a:avLst/>
            </a:prstGeom>
            <a:ln w="9776" cap="flat">
              <a:solidFill>
                <a:srgbClr val="030303"/>
              </a:solidFill>
              <a:prstDash val="solid"/>
              <a:headEnd type="none" w="sm" len="sm"/>
              <a:tailEnd type="none" w="sm" len="sm"/>
            </a:ln>
          </p:spPr>
        </p:sp>
        <p:sp>
          <p:nvSpPr>
            <p:cNvPr id="34" name="AutoShape 34"/>
            <p:cNvSpPr/>
            <p:nvPr/>
          </p:nvSpPr>
          <p:spPr>
            <a:xfrm flipH="1">
              <a:off x="933198" y="473759"/>
              <a:ext cx="626623" cy="898723"/>
            </a:xfrm>
            <a:prstGeom prst="line">
              <a:avLst/>
            </a:prstGeom>
            <a:ln w="9776" cap="flat">
              <a:solidFill>
                <a:srgbClr val="030303"/>
              </a:solidFill>
              <a:prstDash val="solid"/>
              <a:headEnd type="none" w="sm" len="sm"/>
              <a:tailEnd type="none" w="sm" len="sm"/>
            </a:ln>
          </p:spPr>
        </p:sp>
      </p:grpSp>
      <p:grpSp>
        <p:nvGrpSpPr>
          <p:cNvPr id="35" name="Group 35"/>
          <p:cNvGrpSpPr/>
          <p:nvPr/>
        </p:nvGrpSpPr>
        <p:grpSpPr>
          <a:xfrm>
            <a:off x="-1705962" y="-1138198"/>
            <a:ext cx="4029321" cy="3869440"/>
            <a:chOff x="0" y="0"/>
            <a:chExt cx="846384" cy="812800"/>
          </a:xfrm>
        </p:grpSpPr>
        <p:sp>
          <p:nvSpPr>
            <p:cNvPr id="36" name="Freeform 36"/>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E1A45C">
                  <a:alpha val="49804"/>
                </a:srgbClr>
              </a:solidFill>
              <a:prstDash val="solid"/>
              <a:miter/>
            </a:ln>
          </p:spPr>
        </p:sp>
        <p:sp>
          <p:nvSpPr>
            <p:cNvPr id="37" name="TextBox 37"/>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grpSp>
        <p:nvGrpSpPr>
          <p:cNvPr id="38" name="Group 38"/>
          <p:cNvGrpSpPr/>
          <p:nvPr/>
        </p:nvGrpSpPr>
        <p:grpSpPr>
          <a:xfrm>
            <a:off x="13349175" y="-4139996"/>
            <a:ext cx="6999673" cy="8014298"/>
            <a:chOff x="0" y="0"/>
            <a:chExt cx="9332898" cy="10685731"/>
          </a:xfrm>
        </p:grpSpPr>
        <p:grpSp>
          <p:nvGrpSpPr>
            <p:cNvPr id="39" name="Group 39"/>
            <p:cNvGrpSpPr/>
            <p:nvPr/>
          </p:nvGrpSpPr>
          <p:grpSpPr>
            <a:xfrm>
              <a:off x="0" y="0"/>
              <a:ext cx="9332898" cy="933289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1" name="TextBox 41"/>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42" name="Group 42"/>
            <p:cNvGrpSpPr/>
            <p:nvPr/>
          </p:nvGrpSpPr>
          <p:grpSpPr>
            <a:xfrm>
              <a:off x="5509811" y="8620487"/>
              <a:ext cx="2150578" cy="2065244"/>
              <a:chOff x="0" y="0"/>
              <a:chExt cx="846384" cy="812800"/>
            </a:xfrm>
          </p:grpSpPr>
          <p:sp>
            <p:nvSpPr>
              <p:cNvPr id="43" name="Freeform 43"/>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E1A45C">
                    <a:alpha val="49804"/>
                  </a:srgbClr>
                </a:solidFill>
                <a:prstDash val="solid"/>
                <a:miter/>
              </a:ln>
            </p:spPr>
          </p:sp>
          <p:sp>
            <p:nvSpPr>
              <p:cNvPr id="44" name="TextBox 44"/>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grpSp>
      <p:grpSp>
        <p:nvGrpSpPr>
          <p:cNvPr id="45" name="Group 45"/>
          <p:cNvGrpSpPr/>
          <p:nvPr/>
        </p:nvGrpSpPr>
        <p:grpSpPr>
          <a:xfrm>
            <a:off x="15309439" y="9258300"/>
            <a:ext cx="2525376" cy="2425171"/>
            <a:chOff x="0" y="0"/>
            <a:chExt cx="846384" cy="812800"/>
          </a:xfrm>
        </p:grpSpPr>
        <p:sp>
          <p:nvSpPr>
            <p:cNvPr id="46" name="Freeform 46"/>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E1A45C">
                  <a:alpha val="49804"/>
                </a:srgbClr>
              </a:solidFill>
              <a:prstDash val="solid"/>
              <a:miter/>
            </a:ln>
          </p:spPr>
        </p:sp>
        <p:sp>
          <p:nvSpPr>
            <p:cNvPr id="47" name="TextBox 47"/>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grpSp>
        <p:nvGrpSpPr>
          <p:cNvPr id="48" name="Group 48"/>
          <p:cNvGrpSpPr/>
          <p:nvPr/>
        </p:nvGrpSpPr>
        <p:grpSpPr>
          <a:xfrm>
            <a:off x="3373334" y="8952290"/>
            <a:ext cx="2217621" cy="673787"/>
            <a:chOff x="0" y="0"/>
            <a:chExt cx="2956828" cy="898383"/>
          </a:xfrm>
        </p:grpSpPr>
        <p:sp>
          <p:nvSpPr>
            <p:cNvPr id="49" name="TextBox 49"/>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4</a:t>
              </a:r>
            </a:p>
          </p:txBody>
        </p:sp>
        <p:sp>
          <p:nvSpPr>
            <p:cNvPr id="50" name="TextBox 50"/>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sp>
        <p:nvSpPr>
          <p:cNvPr id="51" name="TextBox 51"/>
          <p:cNvSpPr txBox="1"/>
          <p:nvPr/>
        </p:nvSpPr>
        <p:spPr>
          <a:xfrm>
            <a:off x="5371358" y="1833867"/>
            <a:ext cx="4177280" cy="921036"/>
          </a:xfrm>
          <a:prstGeom prst="rect">
            <a:avLst/>
          </a:prstGeom>
        </p:spPr>
        <p:txBody>
          <a:bodyPr lIns="0" tIns="0" rIns="0" bIns="0" rtlCol="0" anchor="t">
            <a:spAutoFit/>
          </a:bodyPr>
          <a:lstStyle/>
          <a:p>
            <a:pPr algn="ctr">
              <a:lnSpc>
                <a:spcPts val="6752"/>
              </a:lnSpc>
            </a:pPr>
            <a:r>
              <a:rPr lang="en-US" sz="7183" b="1" spc="-459">
                <a:solidFill>
                  <a:srgbClr val="F9FBFF"/>
                </a:solidFill>
                <a:latin typeface="Cy Grotesk Key Semi-Bold"/>
                <a:ea typeface="Cy Grotesk Key Semi-Bold"/>
                <a:cs typeface="Cy Grotesk Key Semi-Bold"/>
                <a:sym typeface="Cy Grotesk Key Semi-Bold"/>
              </a:rPr>
              <a:t>Our Team</a:t>
            </a:r>
          </a:p>
        </p:txBody>
      </p:sp>
      <p:grpSp>
        <p:nvGrpSpPr>
          <p:cNvPr id="52" name="Group 52"/>
          <p:cNvGrpSpPr/>
          <p:nvPr/>
        </p:nvGrpSpPr>
        <p:grpSpPr>
          <a:xfrm>
            <a:off x="3306928" y="5650247"/>
            <a:ext cx="2217621" cy="673787"/>
            <a:chOff x="0" y="0"/>
            <a:chExt cx="2956828" cy="898383"/>
          </a:xfrm>
        </p:grpSpPr>
        <p:sp>
          <p:nvSpPr>
            <p:cNvPr id="53" name="TextBox 53"/>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1</a:t>
              </a:r>
            </a:p>
          </p:txBody>
        </p:sp>
        <p:sp>
          <p:nvSpPr>
            <p:cNvPr id="54" name="TextBox 54"/>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grpSp>
        <p:nvGrpSpPr>
          <p:cNvPr id="55" name="Group 55"/>
          <p:cNvGrpSpPr/>
          <p:nvPr/>
        </p:nvGrpSpPr>
        <p:grpSpPr>
          <a:xfrm>
            <a:off x="7952617" y="5678434"/>
            <a:ext cx="2217621" cy="673787"/>
            <a:chOff x="0" y="0"/>
            <a:chExt cx="2956828" cy="898383"/>
          </a:xfrm>
        </p:grpSpPr>
        <p:sp>
          <p:nvSpPr>
            <p:cNvPr id="56" name="TextBox 56"/>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2</a:t>
              </a:r>
            </a:p>
          </p:txBody>
        </p:sp>
        <p:sp>
          <p:nvSpPr>
            <p:cNvPr id="57" name="TextBox 57"/>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grpSp>
        <p:nvGrpSpPr>
          <p:cNvPr id="58" name="Group 58"/>
          <p:cNvGrpSpPr/>
          <p:nvPr/>
        </p:nvGrpSpPr>
        <p:grpSpPr>
          <a:xfrm>
            <a:off x="12522101" y="5641434"/>
            <a:ext cx="2217621" cy="673787"/>
            <a:chOff x="0" y="0"/>
            <a:chExt cx="2956828" cy="898383"/>
          </a:xfrm>
        </p:grpSpPr>
        <p:sp>
          <p:nvSpPr>
            <p:cNvPr id="59" name="TextBox 59"/>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3</a:t>
              </a:r>
            </a:p>
          </p:txBody>
        </p:sp>
        <p:sp>
          <p:nvSpPr>
            <p:cNvPr id="60" name="TextBox 60"/>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grpSp>
        <p:nvGrpSpPr>
          <p:cNvPr id="61" name="Group 61"/>
          <p:cNvGrpSpPr/>
          <p:nvPr/>
        </p:nvGrpSpPr>
        <p:grpSpPr>
          <a:xfrm>
            <a:off x="7988491" y="8952290"/>
            <a:ext cx="2217621" cy="673787"/>
            <a:chOff x="0" y="0"/>
            <a:chExt cx="2956828" cy="898383"/>
          </a:xfrm>
        </p:grpSpPr>
        <p:sp>
          <p:nvSpPr>
            <p:cNvPr id="62" name="TextBox 62"/>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5</a:t>
              </a:r>
            </a:p>
          </p:txBody>
        </p:sp>
        <p:sp>
          <p:nvSpPr>
            <p:cNvPr id="63" name="TextBox 63"/>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grpSp>
        <p:nvGrpSpPr>
          <p:cNvPr id="64" name="Group 64"/>
          <p:cNvGrpSpPr/>
          <p:nvPr/>
        </p:nvGrpSpPr>
        <p:grpSpPr>
          <a:xfrm>
            <a:off x="12536973" y="8952290"/>
            <a:ext cx="2217621" cy="673787"/>
            <a:chOff x="0" y="0"/>
            <a:chExt cx="2956828" cy="898383"/>
          </a:xfrm>
        </p:grpSpPr>
        <p:sp>
          <p:nvSpPr>
            <p:cNvPr id="65" name="TextBox 65"/>
            <p:cNvSpPr txBox="1"/>
            <p:nvPr/>
          </p:nvSpPr>
          <p:spPr>
            <a:xfrm>
              <a:off x="0" y="9525"/>
              <a:ext cx="2956828" cy="468793"/>
            </a:xfrm>
            <a:prstGeom prst="rect">
              <a:avLst/>
            </a:prstGeom>
          </p:spPr>
          <p:txBody>
            <a:bodyPr lIns="0" tIns="0" rIns="0" bIns="0" rtlCol="0" anchor="t">
              <a:spAutoFit/>
            </a:bodyPr>
            <a:lstStyle/>
            <a:p>
              <a:pPr algn="ctr">
                <a:lnSpc>
                  <a:spcPts val="2606"/>
                </a:lnSpc>
              </a:pPr>
              <a:r>
                <a:rPr lang="en-US" sz="2390" b="1" spc="-153">
                  <a:solidFill>
                    <a:srgbClr val="F9FBFF"/>
                  </a:solidFill>
                  <a:latin typeface="Cy Grotesk Key Semi-Bold"/>
                  <a:ea typeface="Cy Grotesk Key Semi-Bold"/>
                  <a:cs typeface="Cy Grotesk Key Semi-Bold"/>
                  <a:sym typeface="Cy Grotesk Key Semi-Bold"/>
                </a:rPr>
                <a:t>Member 6</a:t>
              </a:r>
            </a:p>
          </p:txBody>
        </p:sp>
        <p:sp>
          <p:nvSpPr>
            <p:cNvPr id="66" name="TextBox 66"/>
            <p:cNvSpPr txBox="1"/>
            <p:nvPr/>
          </p:nvSpPr>
          <p:spPr>
            <a:xfrm>
              <a:off x="540108" y="524103"/>
              <a:ext cx="1876613" cy="374280"/>
            </a:xfrm>
            <a:prstGeom prst="rect">
              <a:avLst/>
            </a:prstGeom>
          </p:spPr>
          <p:txBody>
            <a:bodyPr lIns="0" tIns="0" rIns="0" bIns="0" rtlCol="0" anchor="t">
              <a:spAutoFit/>
            </a:bodyPr>
            <a:lstStyle/>
            <a:p>
              <a:pPr algn="ctr">
                <a:lnSpc>
                  <a:spcPts val="2365"/>
                </a:lnSpc>
                <a:spcBef>
                  <a:spcPct val="0"/>
                </a:spcBef>
              </a:pPr>
              <a:r>
                <a:rPr lang="en-US" sz="1689" spc="-67">
                  <a:solidFill>
                    <a:srgbClr val="F9FBFF"/>
                  </a:solidFill>
                  <a:latin typeface="Aileron"/>
                  <a:ea typeface="Aileron"/>
                  <a:cs typeface="Aileron"/>
                  <a:sym typeface="Aileron"/>
                </a:rPr>
                <a:t>Responsibility</a:t>
              </a:r>
            </a:p>
          </p:txBody>
        </p:sp>
      </p:grpSp>
      <p:grpSp>
        <p:nvGrpSpPr>
          <p:cNvPr id="67" name="Group 67"/>
          <p:cNvGrpSpPr/>
          <p:nvPr/>
        </p:nvGrpSpPr>
        <p:grpSpPr>
          <a:xfrm>
            <a:off x="498041" y="6869982"/>
            <a:ext cx="1612933" cy="1548933"/>
            <a:chOff x="0" y="0"/>
            <a:chExt cx="846384" cy="812800"/>
          </a:xfrm>
        </p:grpSpPr>
        <p:sp>
          <p:nvSpPr>
            <p:cNvPr id="68" name="Freeform 68"/>
            <p:cNvSpPr/>
            <p:nvPr/>
          </p:nvSpPr>
          <p:spPr>
            <a:xfrm>
              <a:off x="0" y="0"/>
              <a:ext cx="846384" cy="812800"/>
            </a:xfrm>
            <a:custGeom>
              <a:avLst/>
              <a:gdLst/>
              <a:ahLst/>
              <a:cxnLst/>
              <a:rect l="l" t="t" r="r" b="b"/>
              <a:pathLst>
                <a:path w="846384" h="812800">
                  <a:moveTo>
                    <a:pt x="423192" y="0"/>
                  </a:moveTo>
                  <a:cubicBezTo>
                    <a:pt x="189470" y="0"/>
                    <a:pt x="0" y="181951"/>
                    <a:pt x="0" y="406400"/>
                  </a:cubicBezTo>
                  <a:cubicBezTo>
                    <a:pt x="0" y="630849"/>
                    <a:pt x="189470" y="812800"/>
                    <a:pt x="423192" y="812800"/>
                  </a:cubicBezTo>
                  <a:cubicBezTo>
                    <a:pt x="656914" y="812800"/>
                    <a:pt x="846384" y="630849"/>
                    <a:pt x="846384" y="406400"/>
                  </a:cubicBezTo>
                  <a:cubicBezTo>
                    <a:pt x="846384" y="181951"/>
                    <a:pt x="656914" y="0"/>
                    <a:pt x="423192" y="0"/>
                  </a:cubicBezTo>
                  <a:close/>
                </a:path>
              </a:pathLst>
            </a:custGeom>
            <a:solidFill>
              <a:srgbClr val="000000">
                <a:alpha val="0"/>
              </a:srgbClr>
            </a:solidFill>
            <a:ln w="9525" cap="sq">
              <a:solidFill>
                <a:srgbClr val="E1A45C">
                  <a:alpha val="49804"/>
                </a:srgbClr>
              </a:solidFill>
              <a:prstDash val="solid"/>
              <a:miter/>
            </a:ln>
          </p:spPr>
        </p:sp>
        <p:sp>
          <p:nvSpPr>
            <p:cNvPr id="69" name="TextBox 69"/>
            <p:cNvSpPr txBox="1"/>
            <p:nvPr/>
          </p:nvSpPr>
          <p:spPr>
            <a:xfrm>
              <a:off x="79348" y="28575"/>
              <a:ext cx="687687"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p:cover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1242725" y="-1720998"/>
            <a:ext cx="8783123" cy="8783123"/>
          </a:xfrm>
          <a:custGeom>
            <a:avLst/>
            <a:gdLst/>
            <a:ahLst/>
            <a:cxnLst/>
            <a:rect l="l" t="t" r="r" b="b"/>
            <a:pathLst>
              <a:path w="8783123" h="8783123">
                <a:moveTo>
                  <a:pt x="0" y="0"/>
                </a:moveTo>
                <a:lnTo>
                  <a:pt x="8783123" y="0"/>
                </a:lnTo>
                <a:lnTo>
                  <a:pt x="8783123" y="8783123"/>
                </a:lnTo>
                <a:lnTo>
                  <a:pt x="0" y="8783123"/>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3" name="Freeform 3"/>
          <p:cNvSpPr/>
          <p:nvPr/>
        </p:nvSpPr>
        <p:spPr>
          <a:xfrm rot="7198774">
            <a:off x="-3735427" y="-6218490"/>
            <a:ext cx="19632549" cy="19632549"/>
          </a:xfrm>
          <a:custGeom>
            <a:avLst/>
            <a:gdLst/>
            <a:ahLst/>
            <a:cxnLst/>
            <a:rect l="l" t="t" r="r" b="b"/>
            <a:pathLst>
              <a:path w="19632549" h="19632549">
                <a:moveTo>
                  <a:pt x="0" y="0"/>
                </a:moveTo>
                <a:lnTo>
                  <a:pt x="19632549" y="0"/>
                </a:lnTo>
                <a:lnTo>
                  <a:pt x="19632549" y="19632549"/>
                </a:lnTo>
                <a:lnTo>
                  <a:pt x="0" y="19632549"/>
                </a:lnTo>
                <a:lnTo>
                  <a:pt x="0" y="0"/>
                </a:lnTo>
                <a:close/>
              </a:path>
            </a:pathLst>
          </a:custGeom>
          <a:blipFill>
            <a:blip r:embed="rId4">
              <a:alphaModFix amt="41000"/>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941969"/>
            <a:ext cx="15663500" cy="5569424"/>
          </a:xfrm>
          <a:prstGeom prst="rect">
            <a:avLst/>
          </a:prstGeom>
        </p:spPr>
        <p:txBody>
          <a:bodyPr lIns="0" tIns="0" rIns="0" bIns="0" rtlCol="0" anchor="t">
            <a:spAutoFit/>
          </a:bodyPr>
          <a:lstStyle/>
          <a:p>
            <a:pPr algn="l">
              <a:lnSpc>
                <a:spcPts val="5713"/>
              </a:lnSpc>
            </a:pPr>
            <a:r>
              <a:rPr lang="en-US" sz="4081" b="1" spc="-163">
                <a:solidFill>
                  <a:srgbClr val="E1A45C"/>
                </a:solidFill>
                <a:latin typeface="Aileron Bold"/>
                <a:ea typeface="Aileron Bold"/>
                <a:cs typeface="Aileron Bold"/>
                <a:sym typeface="Aileron Bold"/>
              </a:rPr>
              <a:t>Problem </a:t>
            </a:r>
            <a:r>
              <a:rPr lang="en-US" sz="4081" b="1" spc="-163">
                <a:solidFill>
                  <a:srgbClr val="FFFFFF"/>
                </a:solidFill>
                <a:latin typeface="Aileron Bold"/>
                <a:ea typeface="Aileron Bold"/>
                <a:cs typeface="Aileron Bold"/>
                <a:sym typeface="Aileron Bold"/>
              </a:rPr>
              <a:t>Statement: Clearly define the real-world issue your prototype aims to solve.</a:t>
            </a:r>
          </a:p>
          <a:p>
            <a:pPr algn="l">
              <a:lnSpc>
                <a:spcPts val="5713"/>
              </a:lnSpc>
            </a:pPr>
            <a:endParaRPr lang="en-US" sz="4081" b="1" spc="-163">
              <a:solidFill>
                <a:srgbClr val="FFFFFF"/>
              </a:solidFill>
              <a:latin typeface="Aileron Bold"/>
              <a:ea typeface="Aileron Bold"/>
              <a:cs typeface="Aileron Bold"/>
              <a:sym typeface="Aileron Bold"/>
            </a:endParaRPr>
          </a:p>
          <a:p>
            <a:pPr algn="l">
              <a:lnSpc>
                <a:spcPts val="5713"/>
              </a:lnSpc>
            </a:pPr>
            <a:r>
              <a:rPr lang="en-US" sz="4081" b="1" spc="-163">
                <a:solidFill>
                  <a:srgbClr val="E1A45C"/>
                </a:solidFill>
                <a:latin typeface="Aileron Bold"/>
                <a:ea typeface="Aileron Bold"/>
                <a:cs typeface="Aileron Bold"/>
                <a:sym typeface="Aileron Bold"/>
              </a:rPr>
              <a:t>Objective: </a:t>
            </a:r>
            <a:r>
              <a:rPr lang="en-US" sz="4081" b="1" spc="-163">
                <a:solidFill>
                  <a:srgbClr val="FFFFFF"/>
                </a:solidFill>
                <a:latin typeface="Aileron Bold"/>
                <a:ea typeface="Aileron Bold"/>
                <a:cs typeface="Aileron Bold"/>
                <a:sym typeface="Aileron Bold"/>
              </a:rPr>
              <a:t>A short, focused statement on what your prototype achieves.</a:t>
            </a:r>
          </a:p>
          <a:p>
            <a:pPr algn="l">
              <a:lnSpc>
                <a:spcPts val="5713"/>
              </a:lnSpc>
            </a:pPr>
            <a:endParaRPr lang="en-US" sz="4081" b="1" spc="-163">
              <a:solidFill>
                <a:srgbClr val="FFFFFF"/>
              </a:solidFill>
              <a:latin typeface="Aileron Bold"/>
              <a:ea typeface="Aileron Bold"/>
              <a:cs typeface="Aileron Bold"/>
              <a:sym typeface="Aileron Bold"/>
            </a:endParaRPr>
          </a:p>
          <a:p>
            <a:pPr algn="l">
              <a:lnSpc>
                <a:spcPts val="5713"/>
              </a:lnSpc>
            </a:pPr>
            <a:r>
              <a:rPr lang="en-US" sz="4081" b="1" spc="-163">
                <a:solidFill>
                  <a:srgbClr val="E1A45C"/>
                </a:solidFill>
                <a:latin typeface="Aileron Bold"/>
                <a:ea typeface="Aileron Bold"/>
                <a:cs typeface="Aileron Bold"/>
                <a:sym typeface="Aileron Bold"/>
              </a:rPr>
              <a:t>Key Goals: </a:t>
            </a:r>
            <a:r>
              <a:rPr lang="en-US" sz="4081" b="1" spc="-163">
                <a:solidFill>
                  <a:srgbClr val="FFFFFF"/>
                </a:solidFill>
                <a:latin typeface="Aileron Bold"/>
                <a:ea typeface="Aileron Bold"/>
                <a:cs typeface="Aileron Bold"/>
                <a:sym typeface="Aileron Bold"/>
              </a:rPr>
              <a:t>List 2-3 measurable goals that define success.</a:t>
            </a:r>
          </a:p>
          <a:p>
            <a:pPr algn="l">
              <a:lnSpc>
                <a:spcPts val="4033"/>
              </a:lnSpc>
            </a:pPr>
            <a:endParaRPr lang="en-US" sz="4081" b="1" spc="-163">
              <a:solidFill>
                <a:srgbClr val="FFFFFF"/>
              </a:solidFill>
              <a:latin typeface="Aileron Bold"/>
              <a:ea typeface="Aileron Bold"/>
              <a:cs typeface="Aileron Bold"/>
              <a:sym typeface="Aileron Bold"/>
            </a:endParaRPr>
          </a:p>
        </p:txBody>
      </p:sp>
      <p:grpSp>
        <p:nvGrpSpPr>
          <p:cNvPr id="5" name="Group 5"/>
          <p:cNvGrpSpPr/>
          <p:nvPr/>
        </p:nvGrpSpPr>
        <p:grpSpPr>
          <a:xfrm>
            <a:off x="-747539" y="8361909"/>
            <a:ext cx="4019759" cy="40197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12431016" y="9022870"/>
            <a:ext cx="4019759" cy="401975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1028700" y="1393190"/>
            <a:ext cx="4082845" cy="815150"/>
            <a:chOff x="0" y="0"/>
            <a:chExt cx="5443793" cy="1086866"/>
          </a:xfrm>
        </p:grpSpPr>
        <p:sp>
          <p:nvSpPr>
            <p:cNvPr id="12" name="Freeform 12"/>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6"/>
              <a:stretch>
                <a:fillRect/>
              </a:stretch>
            </a:blipFill>
          </p:spPr>
        </p:sp>
        <p:sp>
          <p:nvSpPr>
            <p:cNvPr id="13" name="TextBox 13"/>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14" name="Freeform 14"/>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7"/>
              <a:stretch>
                <a:fillRect b="-29865"/>
              </a:stretch>
            </a:blipFill>
          </p:spPr>
        </p:sp>
        <p:sp>
          <p:nvSpPr>
            <p:cNvPr id="15" name="AutoShape 15"/>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16" name="AutoShape 16"/>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17" name="AutoShape 17"/>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18" name="AutoShape 18"/>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grpSp>
        <p:nvGrpSpPr>
          <p:cNvPr id="19" name="Group 19"/>
          <p:cNvGrpSpPr/>
          <p:nvPr/>
        </p:nvGrpSpPr>
        <p:grpSpPr>
          <a:xfrm>
            <a:off x="15642250" y="9258300"/>
            <a:ext cx="1617050" cy="161705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22" name="TextBox 22"/>
          <p:cNvSpPr txBox="1"/>
          <p:nvPr/>
        </p:nvSpPr>
        <p:spPr>
          <a:xfrm>
            <a:off x="1102026" y="2397668"/>
            <a:ext cx="12234291" cy="860589"/>
          </a:xfrm>
          <a:prstGeom prst="rect">
            <a:avLst/>
          </a:prstGeom>
        </p:spPr>
        <p:txBody>
          <a:bodyPr lIns="0" tIns="0" rIns="0" bIns="0" rtlCol="0" anchor="t">
            <a:spAutoFit/>
          </a:bodyPr>
          <a:lstStyle/>
          <a:p>
            <a:pPr algn="l">
              <a:lnSpc>
                <a:spcPts val="6320"/>
              </a:lnSpc>
            </a:pPr>
            <a:r>
              <a:rPr lang="en-US" sz="6723" b="1" spc="-430">
                <a:solidFill>
                  <a:srgbClr val="F9FBFF"/>
                </a:solidFill>
                <a:latin typeface="Cy Grotesk Key Semi-Bold"/>
                <a:ea typeface="Cy Grotesk Key Semi-Bold"/>
                <a:cs typeface="Cy Grotesk Key Semi-Bold"/>
                <a:sym typeface="Cy Grotesk Key Semi-Bold"/>
              </a:rPr>
              <a:t>INTRODUCTION &amp; OBJECTIVE</a:t>
            </a:r>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1786474" y="-1137797"/>
            <a:ext cx="8783123" cy="8783123"/>
          </a:xfrm>
          <a:custGeom>
            <a:avLst/>
            <a:gdLst/>
            <a:ahLst/>
            <a:cxnLst/>
            <a:rect l="l" t="t" r="r" b="b"/>
            <a:pathLst>
              <a:path w="8783123" h="8783123">
                <a:moveTo>
                  <a:pt x="0" y="0"/>
                </a:moveTo>
                <a:lnTo>
                  <a:pt x="8783123" y="0"/>
                </a:lnTo>
                <a:lnTo>
                  <a:pt x="8783123" y="8783123"/>
                </a:lnTo>
                <a:lnTo>
                  <a:pt x="0" y="8783123"/>
                </a:lnTo>
                <a:lnTo>
                  <a:pt x="0" y="0"/>
                </a:lnTo>
                <a:close/>
              </a:path>
            </a:pathLst>
          </a:custGeom>
          <a:blipFill>
            <a:blip r:embed="rId2">
              <a:alphaModFix amt="14000"/>
              <a:extLst>
                <a:ext uri="{96DAC541-7B7A-43D3-8B79-37D633B846F1}">
                  <asvg:svgBlip xmlns:asvg="http://schemas.microsoft.com/office/drawing/2016/SVG/main" r:embed="rId3"/>
                </a:ext>
              </a:extLst>
            </a:blip>
            <a:stretch>
              <a:fillRect/>
            </a:stretch>
          </a:blipFill>
        </p:spPr>
      </p:sp>
      <p:sp>
        <p:nvSpPr>
          <p:cNvPr id="3" name="Freeform 3"/>
          <p:cNvSpPr/>
          <p:nvPr/>
        </p:nvSpPr>
        <p:spPr>
          <a:xfrm rot="7198774">
            <a:off x="-3735427" y="-6218490"/>
            <a:ext cx="19632549" cy="19632549"/>
          </a:xfrm>
          <a:custGeom>
            <a:avLst/>
            <a:gdLst/>
            <a:ahLst/>
            <a:cxnLst/>
            <a:rect l="l" t="t" r="r" b="b"/>
            <a:pathLst>
              <a:path w="19632549" h="19632549">
                <a:moveTo>
                  <a:pt x="0" y="0"/>
                </a:moveTo>
                <a:lnTo>
                  <a:pt x="19632549" y="0"/>
                </a:lnTo>
                <a:lnTo>
                  <a:pt x="19632549" y="19632549"/>
                </a:lnTo>
                <a:lnTo>
                  <a:pt x="0" y="19632549"/>
                </a:lnTo>
                <a:lnTo>
                  <a:pt x="0" y="0"/>
                </a:lnTo>
                <a:close/>
              </a:path>
            </a:pathLst>
          </a:custGeom>
          <a:blipFill>
            <a:blip r:embed="rId4">
              <a:alphaModFix amt="41000"/>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3564756"/>
            <a:ext cx="15663500" cy="6114254"/>
          </a:xfrm>
          <a:prstGeom prst="rect">
            <a:avLst/>
          </a:prstGeom>
        </p:spPr>
        <p:txBody>
          <a:bodyPr lIns="0" tIns="0" rIns="0" bIns="0" rtlCol="0" anchor="t">
            <a:spAutoFit/>
          </a:bodyPr>
          <a:lstStyle/>
          <a:p>
            <a:pPr algn="l">
              <a:lnSpc>
                <a:spcPts val="4453"/>
              </a:lnSpc>
            </a:pPr>
            <a:r>
              <a:rPr lang="en-US" sz="3181" b="1" spc="-127">
                <a:solidFill>
                  <a:srgbClr val="E1A45C"/>
                </a:solidFill>
                <a:latin typeface="Aileron Bold"/>
                <a:ea typeface="Aileron Bold"/>
                <a:cs typeface="Aileron Bold"/>
                <a:sym typeface="Aileron Bold"/>
              </a:rPr>
              <a:t>Technologies Used:</a:t>
            </a:r>
            <a:r>
              <a:rPr lang="en-US" sz="3181" b="1" spc="-127">
                <a:solidFill>
                  <a:srgbClr val="F9FBFF"/>
                </a:solidFill>
                <a:latin typeface="Aileron Bold"/>
                <a:ea typeface="Aileron Bold"/>
                <a:cs typeface="Aileron Bold"/>
                <a:sym typeface="Aileron Bold"/>
              </a:rPr>
              <a:t> </a:t>
            </a:r>
            <a:r>
              <a:rPr lang="en-US" sz="3181" spc="-127">
                <a:solidFill>
                  <a:srgbClr val="F9FBFF"/>
                </a:solidFill>
                <a:latin typeface="Aileron"/>
                <a:ea typeface="Aileron"/>
                <a:cs typeface="Aileron"/>
                <a:sym typeface="Aileron"/>
              </a:rPr>
              <a:t>Mention programming languages, frameworks, hardware components.</a:t>
            </a:r>
          </a:p>
          <a:p>
            <a:pPr algn="l">
              <a:lnSpc>
                <a:spcPts val="4453"/>
              </a:lnSpc>
            </a:pPr>
            <a:endParaRPr lang="en-US" sz="3181" spc="-127">
              <a:solidFill>
                <a:srgbClr val="F9FBFF"/>
              </a:solidFill>
              <a:latin typeface="Aileron"/>
              <a:ea typeface="Aileron"/>
              <a:cs typeface="Aileron"/>
              <a:sym typeface="Aileron"/>
            </a:endParaRPr>
          </a:p>
          <a:p>
            <a:pPr algn="l">
              <a:lnSpc>
                <a:spcPts val="4453"/>
              </a:lnSpc>
            </a:pPr>
            <a:r>
              <a:rPr lang="en-US" sz="3181" b="1" spc="-127">
                <a:solidFill>
                  <a:srgbClr val="E1A45C"/>
                </a:solidFill>
                <a:latin typeface="Aileron Bold"/>
                <a:ea typeface="Aileron Bold"/>
                <a:cs typeface="Aileron Bold"/>
                <a:sym typeface="Aileron Bold"/>
              </a:rPr>
              <a:t>Implementation Process:</a:t>
            </a:r>
            <a:r>
              <a:rPr lang="en-US" sz="3181" spc="-127">
                <a:solidFill>
                  <a:srgbClr val="E1A45C"/>
                </a:solidFill>
                <a:latin typeface="Aileron"/>
                <a:ea typeface="Aileron"/>
                <a:cs typeface="Aileron"/>
                <a:sym typeface="Aileron"/>
              </a:rPr>
              <a:t> </a:t>
            </a:r>
            <a:r>
              <a:rPr lang="en-US" sz="3181" spc="-127">
                <a:solidFill>
                  <a:srgbClr val="F9FBFF"/>
                </a:solidFill>
                <a:latin typeface="Aileron"/>
                <a:ea typeface="Aileron"/>
                <a:cs typeface="Aileron"/>
                <a:sym typeface="Aileron"/>
              </a:rPr>
              <a:t>Use flowcharts, images, or diagrams to illustrate how your prototype works.</a:t>
            </a:r>
          </a:p>
          <a:p>
            <a:pPr algn="l">
              <a:lnSpc>
                <a:spcPts val="4453"/>
              </a:lnSpc>
            </a:pPr>
            <a:endParaRPr lang="en-US" sz="3181" spc="-127">
              <a:solidFill>
                <a:srgbClr val="F9FBFF"/>
              </a:solidFill>
              <a:latin typeface="Aileron"/>
              <a:ea typeface="Aileron"/>
              <a:cs typeface="Aileron"/>
              <a:sym typeface="Aileron"/>
            </a:endParaRPr>
          </a:p>
          <a:p>
            <a:pPr algn="l">
              <a:lnSpc>
                <a:spcPts val="4453"/>
              </a:lnSpc>
            </a:pPr>
            <a:r>
              <a:rPr lang="en-US" sz="3181" b="1" spc="-127">
                <a:solidFill>
                  <a:srgbClr val="E1A45C"/>
                </a:solidFill>
                <a:latin typeface="Aileron Bold"/>
                <a:ea typeface="Aileron Bold"/>
                <a:cs typeface="Aileron Bold"/>
                <a:sym typeface="Aileron Bold"/>
              </a:rPr>
              <a:t>Proof of Implementation:</a:t>
            </a:r>
            <a:r>
              <a:rPr lang="en-US" sz="3181" spc="-127">
                <a:solidFill>
                  <a:srgbClr val="F9FBFF"/>
                </a:solidFill>
                <a:latin typeface="Aileron"/>
                <a:ea typeface="Aileron"/>
                <a:cs typeface="Aileron"/>
                <a:sym typeface="Aileron"/>
              </a:rPr>
              <a:t> Provide links to your GitHub repo, hardware schematics, or working prototype videos.</a:t>
            </a:r>
          </a:p>
          <a:p>
            <a:pPr algn="l">
              <a:lnSpc>
                <a:spcPts val="4453"/>
              </a:lnSpc>
            </a:pPr>
            <a:endParaRPr lang="en-US" sz="3181" spc="-127">
              <a:solidFill>
                <a:srgbClr val="F9FBFF"/>
              </a:solidFill>
              <a:latin typeface="Aileron"/>
              <a:ea typeface="Aileron"/>
              <a:cs typeface="Aileron"/>
              <a:sym typeface="Aileron"/>
            </a:endParaRPr>
          </a:p>
          <a:p>
            <a:pPr algn="l">
              <a:lnSpc>
                <a:spcPts val="4453"/>
              </a:lnSpc>
            </a:pPr>
            <a:r>
              <a:rPr lang="en-US" sz="3181" spc="-127">
                <a:solidFill>
                  <a:srgbClr val="F9FBFF"/>
                </a:solidFill>
                <a:latin typeface="Aileron"/>
                <a:ea typeface="Aileron"/>
                <a:cs typeface="Aileron"/>
                <a:sym typeface="Aileron"/>
              </a:rPr>
              <a:t> </a:t>
            </a:r>
            <a:r>
              <a:rPr lang="en-US" sz="3181" b="1" spc="-127">
                <a:solidFill>
                  <a:srgbClr val="E1A45C"/>
                </a:solidFill>
                <a:latin typeface="Aileron Bold"/>
                <a:ea typeface="Aileron Bold"/>
                <a:cs typeface="Aileron Bold"/>
                <a:sym typeface="Aileron Bold"/>
              </a:rPr>
              <a:t>Complexity Analysis:</a:t>
            </a:r>
            <a:r>
              <a:rPr lang="en-US" sz="3181" spc="-127">
                <a:solidFill>
                  <a:srgbClr val="F9FBFF"/>
                </a:solidFill>
                <a:latin typeface="Aileron"/>
                <a:ea typeface="Aileron"/>
                <a:cs typeface="Aileron"/>
                <a:sym typeface="Aileron"/>
              </a:rPr>
              <a:t> Briefly explain the computational or hardware complexity of your prototype.</a:t>
            </a:r>
          </a:p>
          <a:p>
            <a:pPr algn="l">
              <a:lnSpc>
                <a:spcPts val="4033"/>
              </a:lnSpc>
            </a:pPr>
            <a:endParaRPr lang="en-US" sz="3181" spc="-127">
              <a:solidFill>
                <a:srgbClr val="F9FBFF"/>
              </a:solidFill>
              <a:latin typeface="Aileron"/>
              <a:ea typeface="Aileron"/>
              <a:cs typeface="Aileron"/>
              <a:sym typeface="Aileron"/>
            </a:endParaRPr>
          </a:p>
        </p:txBody>
      </p:sp>
      <p:grpSp>
        <p:nvGrpSpPr>
          <p:cNvPr id="5" name="Group 5"/>
          <p:cNvGrpSpPr/>
          <p:nvPr/>
        </p:nvGrpSpPr>
        <p:grpSpPr>
          <a:xfrm>
            <a:off x="-747539" y="8361909"/>
            <a:ext cx="4019759" cy="40197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12431016" y="9022870"/>
            <a:ext cx="4019759" cy="401975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1028700" y="1085850"/>
            <a:ext cx="4082845" cy="815150"/>
            <a:chOff x="0" y="0"/>
            <a:chExt cx="5443793" cy="1086866"/>
          </a:xfrm>
        </p:grpSpPr>
        <p:sp>
          <p:nvSpPr>
            <p:cNvPr id="12" name="Freeform 12"/>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6"/>
              <a:stretch>
                <a:fillRect/>
              </a:stretch>
            </a:blipFill>
          </p:spPr>
        </p:sp>
        <p:sp>
          <p:nvSpPr>
            <p:cNvPr id="13" name="TextBox 13"/>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14" name="Freeform 14"/>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7"/>
              <a:stretch>
                <a:fillRect b="-29865"/>
              </a:stretch>
            </a:blipFill>
          </p:spPr>
        </p:sp>
        <p:sp>
          <p:nvSpPr>
            <p:cNvPr id="15" name="AutoShape 15"/>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16" name="AutoShape 16"/>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17" name="AutoShape 17"/>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18" name="AutoShape 18"/>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grpSp>
        <p:nvGrpSpPr>
          <p:cNvPr id="19" name="Group 19"/>
          <p:cNvGrpSpPr/>
          <p:nvPr/>
        </p:nvGrpSpPr>
        <p:grpSpPr>
          <a:xfrm>
            <a:off x="15642250" y="9258300"/>
            <a:ext cx="1617050" cy="161705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22" name="TextBox 22"/>
          <p:cNvSpPr txBox="1"/>
          <p:nvPr/>
        </p:nvSpPr>
        <p:spPr>
          <a:xfrm>
            <a:off x="1028700" y="2072450"/>
            <a:ext cx="12234291" cy="860589"/>
          </a:xfrm>
          <a:prstGeom prst="rect">
            <a:avLst/>
          </a:prstGeom>
        </p:spPr>
        <p:txBody>
          <a:bodyPr lIns="0" tIns="0" rIns="0" bIns="0" rtlCol="0" anchor="t">
            <a:spAutoFit/>
          </a:bodyPr>
          <a:lstStyle/>
          <a:p>
            <a:pPr algn="l">
              <a:lnSpc>
                <a:spcPts val="6320"/>
              </a:lnSpc>
            </a:pPr>
            <a:r>
              <a:rPr lang="en-US" sz="6723" b="1" spc="-430">
                <a:solidFill>
                  <a:srgbClr val="F9FBFF"/>
                </a:solidFill>
                <a:latin typeface="Cy Grotesk Key Semi-Bold"/>
                <a:ea typeface="Cy Grotesk Key Semi-Bold"/>
                <a:cs typeface="Cy Grotesk Key Semi-Bold"/>
                <a:sym typeface="Cy Grotesk Key Semi-Bold"/>
              </a:rPr>
              <a:t>TECHNICAL APPROACH</a:t>
            </a:r>
          </a:p>
        </p:txBody>
      </p:sp>
    </p:spTree>
  </p:cSld>
  <p:clrMapOvr>
    <a:masterClrMapping/>
  </p:clrMapOvr>
  <p:transition spd="slow">
    <p:cover dir="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rot="-1706729">
            <a:off x="11437825" y="1268193"/>
            <a:ext cx="8156157" cy="8156157"/>
          </a:xfrm>
          <a:custGeom>
            <a:avLst/>
            <a:gdLst/>
            <a:ahLst/>
            <a:cxnLst/>
            <a:rect l="l" t="t" r="r" b="b"/>
            <a:pathLst>
              <a:path w="8156157" h="8156157">
                <a:moveTo>
                  <a:pt x="0" y="0"/>
                </a:moveTo>
                <a:lnTo>
                  <a:pt x="8156157" y="0"/>
                </a:lnTo>
                <a:lnTo>
                  <a:pt x="8156157" y="8156156"/>
                </a:lnTo>
                <a:lnTo>
                  <a:pt x="0" y="8156156"/>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flipH="1" flipV="1">
            <a:off x="-3708100" y="-400578"/>
            <a:ext cx="13695789" cy="13695789"/>
          </a:xfrm>
          <a:custGeom>
            <a:avLst/>
            <a:gdLst/>
            <a:ahLst/>
            <a:cxnLst/>
            <a:rect l="l" t="t" r="r" b="b"/>
            <a:pathLst>
              <a:path w="13695789" h="13695789">
                <a:moveTo>
                  <a:pt x="13695788" y="13695788"/>
                </a:moveTo>
                <a:lnTo>
                  <a:pt x="0" y="13695788"/>
                </a:lnTo>
                <a:lnTo>
                  <a:pt x="0" y="0"/>
                </a:lnTo>
                <a:lnTo>
                  <a:pt x="13695788" y="0"/>
                </a:lnTo>
                <a:lnTo>
                  <a:pt x="13695788" y="13695788"/>
                </a:lnTo>
                <a:close/>
              </a:path>
            </a:pathLst>
          </a:custGeom>
          <a:blipFill>
            <a:blip r:embed="rId5">
              <a:alphaModFix amt="51000"/>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2053400"/>
            <a:ext cx="12234291" cy="860589"/>
          </a:xfrm>
          <a:prstGeom prst="rect">
            <a:avLst/>
          </a:prstGeom>
        </p:spPr>
        <p:txBody>
          <a:bodyPr lIns="0" tIns="0" rIns="0" bIns="0" rtlCol="0" anchor="t">
            <a:spAutoFit/>
          </a:bodyPr>
          <a:lstStyle/>
          <a:p>
            <a:pPr algn="l">
              <a:lnSpc>
                <a:spcPts val="6320"/>
              </a:lnSpc>
            </a:pPr>
            <a:r>
              <a:rPr lang="en-US" sz="6723" b="1" spc="-430">
                <a:solidFill>
                  <a:srgbClr val="F9FBFF"/>
                </a:solidFill>
                <a:latin typeface="Cy Grotesk Key Semi-Bold"/>
                <a:ea typeface="Cy Grotesk Key Semi-Bold"/>
                <a:cs typeface="Cy Grotesk Key Semi-Bold"/>
                <a:sym typeface="Cy Grotesk Key Semi-Bold"/>
              </a:rPr>
              <a:t>PROJECT DEMONSTRATION</a:t>
            </a:r>
          </a:p>
        </p:txBody>
      </p:sp>
      <p:sp>
        <p:nvSpPr>
          <p:cNvPr id="5" name="TextBox 5"/>
          <p:cNvSpPr txBox="1"/>
          <p:nvPr/>
        </p:nvSpPr>
        <p:spPr>
          <a:xfrm>
            <a:off x="1028700" y="3479709"/>
            <a:ext cx="15663500" cy="6114254"/>
          </a:xfrm>
          <a:prstGeom prst="rect">
            <a:avLst/>
          </a:prstGeom>
        </p:spPr>
        <p:txBody>
          <a:bodyPr lIns="0" tIns="0" rIns="0" bIns="0" rtlCol="0" anchor="t">
            <a:spAutoFit/>
          </a:bodyPr>
          <a:lstStyle/>
          <a:p>
            <a:pPr algn="l">
              <a:lnSpc>
                <a:spcPts val="4453"/>
              </a:lnSpc>
            </a:pPr>
            <a:r>
              <a:rPr lang="en-US" sz="3181" b="1" spc="-127">
                <a:solidFill>
                  <a:srgbClr val="E1A45C"/>
                </a:solidFill>
                <a:latin typeface="Aileron Bold"/>
                <a:ea typeface="Aileron Bold"/>
                <a:cs typeface="Aileron Bold"/>
                <a:sym typeface="Aileron Bold"/>
              </a:rPr>
              <a:t>Prototype Stage:</a:t>
            </a:r>
            <a:r>
              <a:rPr lang="en-US" sz="3181" b="1" spc="-127">
                <a:solidFill>
                  <a:srgbClr val="F9FBFF"/>
                </a:solidFill>
                <a:latin typeface="Aileron Bold"/>
                <a:ea typeface="Aileron Bold"/>
                <a:cs typeface="Aileron Bold"/>
                <a:sym typeface="Aileron Bold"/>
              </a:rPr>
              <a:t> </a:t>
            </a:r>
            <a:r>
              <a:rPr lang="en-US" sz="3181" spc="-127">
                <a:solidFill>
                  <a:srgbClr val="F9FBFF"/>
                </a:solidFill>
                <a:latin typeface="Aileron"/>
                <a:ea typeface="Aileron"/>
                <a:cs typeface="Aileron"/>
                <a:sym typeface="Aileron"/>
              </a:rPr>
              <a:t>Indicate if your prototype is a proof-of-concept, functional model, or production-ready.</a:t>
            </a:r>
          </a:p>
          <a:p>
            <a:pPr algn="l">
              <a:lnSpc>
                <a:spcPts val="4453"/>
              </a:lnSpc>
            </a:pPr>
            <a:r>
              <a:rPr lang="en-US" sz="3181" b="1" spc="-127">
                <a:solidFill>
                  <a:srgbClr val="F9FBFF"/>
                </a:solidFill>
                <a:latin typeface="Aileron Bold"/>
                <a:ea typeface="Aileron Bold"/>
                <a:cs typeface="Aileron Bold"/>
                <a:sym typeface="Aileron Bold"/>
              </a:rPr>
              <a:t> </a:t>
            </a:r>
          </a:p>
          <a:p>
            <a:pPr algn="l">
              <a:lnSpc>
                <a:spcPts val="4453"/>
              </a:lnSpc>
            </a:pPr>
            <a:r>
              <a:rPr lang="en-US" sz="3181" b="1" spc="-127">
                <a:solidFill>
                  <a:srgbClr val="E1A45C"/>
                </a:solidFill>
                <a:latin typeface="Aileron Bold"/>
                <a:ea typeface="Aileron Bold"/>
                <a:cs typeface="Aileron Bold"/>
                <a:sym typeface="Aileron Bold"/>
              </a:rPr>
              <a:t>Live Demonstration:</a:t>
            </a:r>
            <a:r>
              <a:rPr lang="en-US" sz="3181" b="1" spc="-127">
                <a:solidFill>
                  <a:srgbClr val="F9FBFF"/>
                </a:solidFill>
                <a:latin typeface="Aileron Bold"/>
                <a:ea typeface="Aileron Bold"/>
                <a:cs typeface="Aileron Bold"/>
                <a:sym typeface="Aileron Bold"/>
              </a:rPr>
              <a:t> </a:t>
            </a:r>
            <a:r>
              <a:rPr lang="en-US" sz="3181" spc="-127">
                <a:solidFill>
                  <a:srgbClr val="F9FBFF"/>
                </a:solidFill>
                <a:latin typeface="Aileron"/>
                <a:ea typeface="Aileron"/>
                <a:cs typeface="Aileron"/>
                <a:sym typeface="Aileron"/>
              </a:rPr>
              <a:t>If possible, showcase the prototype in action instead of just screenshots.</a:t>
            </a:r>
          </a:p>
          <a:p>
            <a:pPr algn="l">
              <a:lnSpc>
                <a:spcPts val="4453"/>
              </a:lnSpc>
            </a:pPr>
            <a:endParaRPr lang="en-US" sz="3181" spc="-127">
              <a:solidFill>
                <a:srgbClr val="F9FBFF"/>
              </a:solidFill>
              <a:latin typeface="Aileron"/>
              <a:ea typeface="Aileron"/>
              <a:cs typeface="Aileron"/>
              <a:sym typeface="Aileron"/>
            </a:endParaRPr>
          </a:p>
          <a:p>
            <a:pPr algn="l">
              <a:lnSpc>
                <a:spcPts val="4453"/>
              </a:lnSpc>
            </a:pPr>
            <a:r>
              <a:rPr lang="en-US" sz="3181" b="1" spc="-127">
                <a:solidFill>
                  <a:srgbClr val="E1A45C"/>
                </a:solidFill>
                <a:latin typeface="Aileron Bold"/>
                <a:ea typeface="Aileron Bold"/>
                <a:cs typeface="Aileron Bold"/>
                <a:sym typeface="Aileron Bold"/>
              </a:rPr>
              <a:t>Error Handling &amp; Edge Cases: </a:t>
            </a:r>
            <a:r>
              <a:rPr lang="en-US" sz="3181" spc="-127">
                <a:solidFill>
                  <a:srgbClr val="F9FBFF"/>
                </a:solidFill>
                <a:latin typeface="Aileron"/>
                <a:ea typeface="Aileron"/>
                <a:cs typeface="Aileron"/>
                <a:sym typeface="Aileron"/>
              </a:rPr>
              <a:t>Demonstrate how your system handles unexpected inputs or failures.</a:t>
            </a:r>
          </a:p>
          <a:p>
            <a:pPr algn="l">
              <a:lnSpc>
                <a:spcPts val="4453"/>
              </a:lnSpc>
            </a:pPr>
            <a:endParaRPr lang="en-US" sz="3181" spc="-127">
              <a:solidFill>
                <a:srgbClr val="F9FBFF"/>
              </a:solidFill>
              <a:latin typeface="Aileron"/>
              <a:ea typeface="Aileron"/>
              <a:cs typeface="Aileron"/>
              <a:sym typeface="Aileron"/>
            </a:endParaRPr>
          </a:p>
          <a:p>
            <a:pPr algn="l">
              <a:lnSpc>
                <a:spcPts val="4453"/>
              </a:lnSpc>
            </a:pPr>
            <a:r>
              <a:rPr lang="en-US" sz="3181" b="1" spc="-127">
                <a:solidFill>
                  <a:srgbClr val="E1A45C"/>
                </a:solidFill>
                <a:latin typeface="Aileron Bold"/>
                <a:ea typeface="Aileron Bold"/>
                <a:cs typeface="Aileron Bold"/>
                <a:sym typeface="Aileron Bold"/>
              </a:rPr>
              <a:t>Hardware-Software Integration: </a:t>
            </a:r>
            <a:r>
              <a:rPr lang="en-US" sz="3181" spc="-127">
                <a:solidFill>
                  <a:srgbClr val="F9FBFF"/>
                </a:solidFill>
                <a:latin typeface="Aileron"/>
                <a:ea typeface="Aileron"/>
                <a:cs typeface="Aileron"/>
                <a:sym typeface="Aileron"/>
              </a:rPr>
              <a:t>Show proof if your project involves both hardware and software.</a:t>
            </a:r>
          </a:p>
          <a:p>
            <a:pPr algn="l">
              <a:lnSpc>
                <a:spcPts val="4033"/>
              </a:lnSpc>
            </a:pPr>
            <a:endParaRPr lang="en-US" sz="3181" spc="-127">
              <a:solidFill>
                <a:srgbClr val="F9FBFF"/>
              </a:solidFill>
              <a:latin typeface="Aileron"/>
              <a:ea typeface="Aileron"/>
              <a:cs typeface="Aileron"/>
              <a:sym typeface="Aileron"/>
            </a:endParaRPr>
          </a:p>
        </p:txBody>
      </p:sp>
      <p:grpSp>
        <p:nvGrpSpPr>
          <p:cNvPr id="6" name="Group 6"/>
          <p:cNvGrpSpPr/>
          <p:nvPr/>
        </p:nvGrpSpPr>
        <p:grpSpPr>
          <a:xfrm>
            <a:off x="-1024759" y="0"/>
            <a:ext cx="3159989" cy="315998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1028700" y="1076325"/>
            <a:ext cx="4082845" cy="815150"/>
            <a:chOff x="0" y="0"/>
            <a:chExt cx="5443793" cy="1086866"/>
          </a:xfrm>
        </p:grpSpPr>
        <p:sp>
          <p:nvSpPr>
            <p:cNvPr id="10" name="Freeform 10"/>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7"/>
              <a:stretch>
                <a:fillRect/>
              </a:stretch>
            </a:blipFill>
          </p:spPr>
        </p:sp>
        <p:sp>
          <p:nvSpPr>
            <p:cNvPr id="11" name="TextBox 11"/>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12" name="Freeform 12"/>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8"/>
              <a:stretch>
                <a:fillRect b="-29865"/>
              </a:stretch>
            </a:blipFill>
          </p:spPr>
        </p:sp>
        <p:sp>
          <p:nvSpPr>
            <p:cNvPr id="13" name="AutoShape 13"/>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14" name="AutoShape 14"/>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15" name="AutoShape 15"/>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16" name="AutoShape 16"/>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grpSp>
        <p:nvGrpSpPr>
          <p:cNvPr id="17" name="Group 17"/>
          <p:cNvGrpSpPr/>
          <p:nvPr/>
        </p:nvGrpSpPr>
        <p:grpSpPr>
          <a:xfrm>
            <a:off x="854707" y="9593963"/>
            <a:ext cx="1280523" cy="128052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20" name="Group 20"/>
          <p:cNvGrpSpPr/>
          <p:nvPr/>
        </p:nvGrpSpPr>
        <p:grpSpPr>
          <a:xfrm>
            <a:off x="1543216" y="7820494"/>
            <a:ext cx="3193156" cy="319315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31765"/>
                </a:srgbClr>
              </a:solid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p:cover di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154164" y="-1032879"/>
            <a:ext cx="6840871" cy="6840871"/>
          </a:xfrm>
          <a:custGeom>
            <a:avLst/>
            <a:gdLst/>
            <a:ahLst/>
            <a:cxnLst/>
            <a:rect l="l" t="t" r="r" b="b"/>
            <a:pathLst>
              <a:path w="6840871" h="6840871">
                <a:moveTo>
                  <a:pt x="0" y="0"/>
                </a:moveTo>
                <a:lnTo>
                  <a:pt x="6840871" y="0"/>
                </a:lnTo>
                <a:lnTo>
                  <a:pt x="6840871" y="6840871"/>
                </a:lnTo>
                <a:lnTo>
                  <a:pt x="0" y="6840871"/>
                </a:lnTo>
                <a:lnTo>
                  <a:pt x="0" y="0"/>
                </a:lnTo>
                <a:close/>
              </a:path>
            </a:pathLst>
          </a:custGeom>
          <a:blipFill>
            <a:blip r:embed="rId2">
              <a:alphaModFix amt="8999"/>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flipH="1" flipV="1">
            <a:off x="-3708100" y="-400578"/>
            <a:ext cx="13695789" cy="13695789"/>
          </a:xfrm>
          <a:custGeom>
            <a:avLst/>
            <a:gdLst/>
            <a:ahLst/>
            <a:cxnLst/>
            <a:rect l="l" t="t" r="r" b="b"/>
            <a:pathLst>
              <a:path w="13695789" h="13695789">
                <a:moveTo>
                  <a:pt x="13695788" y="13695788"/>
                </a:moveTo>
                <a:lnTo>
                  <a:pt x="0" y="13695788"/>
                </a:lnTo>
                <a:lnTo>
                  <a:pt x="0" y="0"/>
                </a:lnTo>
                <a:lnTo>
                  <a:pt x="13695788" y="0"/>
                </a:lnTo>
                <a:lnTo>
                  <a:pt x="13695788" y="13695788"/>
                </a:lnTo>
                <a:close/>
              </a:path>
            </a:pathLst>
          </a:custGeom>
          <a:blipFill>
            <a:blip r:embed="rId4">
              <a:alphaModFix amt="5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192364" y="5758463"/>
            <a:ext cx="6999673" cy="699967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11447611" y="-4760242"/>
            <a:ext cx="8029323" cy="802932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1028700" y="4452799"/>
            <a:ext cx="5134123" cy="4368969"/>
            <a:chOff x="0" y="0"/>
            <a:chExt cx="1356655" cy="1154468"/>
          </a:xfrm>
        </p:grpSpPr>
        <p:sp>
          <p:nvSpPr>
            <p:cNvPr id="11" name="Freeform 11"/>
            <p:cNvSpPr/>
            <p:nvPr/>
          </p:nvSpPr>
          <p:spPr>
            <a:xfrm>
              <a:off x="0" y="0"/>
              <a:ext cx="1356655" cy="1154468"/>
            </a:xfrm>
            <a:custGeom>
              <a:avLst/>
              <a:gdLst/>
              <a:ahLst/>
              <a:cxnLst/>
              <a:rect l="l" t="t" r="r" b="b"/>
              <a:pathLst>
                <a:path w="1356655" h="1154468">
                  <a:moveTo>
                    <a:pt x="69365" y="0"/>
                  </a:moveTo>
                  <a:lnTo>
                    <a:pt x="1287290" y="0"/>
                  </a:lnTo>
                  <a:cubicBezTo>
                    <a:pt x="1305687" y="0"/>
                    <a:pt x="1323330" y="7308"/>
                    <a:pt x="1336338" y="20317"/>
                  </a:cubicBezTo>
                  <a:cubicBezTo>
                    <a:pt x="1349347" y="33325"/>
                    <a:pt x="1356655" y="50968"/>
                    <a:pt x="1356655" y="69365"/>
                  </a:cubicBezTo>
                  <a:lnTo>
                    <a:pt x="1356655" y="1085103"/>
                  </a:lnTo>
                  <a:cubicBezTo>
                    <a:pt x="1356655" y="1103500"/>
                    <a:pt x="1349347" y="1121143"/>
                    <a:pt x="1336338" y="1134152"/>
                  </a:cubicBezTo>
                  <a:cubicBezTo>
                    <a:pt x="1323330" y="1147160"/>
                    <a:pt x="1305687" y="1154468"/>
                    <a:pt x="1287290" y="1154468"/>
                  </a:cubicBezTo>
                  <a:lnTo>
                    <a:pt x="69365" y="1154468"/>
                  </a:lnTo>
                  <a:cubicBezTo>
                    <a:pt x="50968" y="1154468"/>
                    <a:pt x="33325" y="1147160"/>
                    <a:pt x="20317" y="1134152"/>
                  </a:cubicBezTo>
                  <a:cubicBezTo>
                    <a:pt x="7308" y="1121143"/>
                    <a:pt x="0" y="1103500"/>
                    <a:pt x="0" y="1085103"/>
                  </a:cubicBezTo>
                  <a:lnTo>
                    <a:pt x="0" y="69365"/>
                  </a:lnTo>
                  <a:cubicBezTo>
                    <a:pt x="0" y="50968"/>
                    <a:pt x="7308" y="33325"/>
                    <a:pt x="20317" y="20317"/>
                  </a:cubicBezTo>
                  <a:cubicBezTo>
                    <a:pt x="33325" y="7308"/>
                    <a:pt x="50968" y="0"/>
                    <a:pt x="69365" y="0"/>
                  </a:cubicBezTo>
                  <a:close/>
                </a:path>
              </a:pathLst>
            </a:custGeom>
            <a:solidFill>
              <a:srgbClr val="F9FBFF"/>
            </a:solidFill>
            <a:ln w="19050" cap="rnd">
              <a:solidFill>
                <a:srgbClr val="DCDCDC"/>
              </a:solidFill>
              <a:prstDash val="solid"/>
              <a:round/>
            </a:ln>
          </p:spPr>
        </p:sp>
        <p:sp>
          <p:nvSpPr>
            <p:cNvPr id="12" name="TextBox 12"/>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13" name="Group 13"/>
          <p:cNvGrpSpPr/>
          <p:nvPr/>
        </p:nvGrpSpPr>
        <p:grpSpPr>
          <a:xfrm>
            <a:off x="6314262" y="4452799"/>
            <a:ext cx="5134123" cy="4368969"/>
            <a:chOff x="0" y="0"/>
            <a:chExt cx="1356655" cy="1154468"/>
          </a:xfrm>
        </p:grpSpPr>
        <p:sp>
          <p:nvSpPr>
            <p:cNvPr id="14" name="Freeform 14"/>
            <p:cNvSpPr/>
            <p:nvPr/>
          </p:nvSpPr>
          <p:spPr>
            <a:xfrm>
              <a:off x="0" y="0"/>
              <a:ext cx="1356655" cy="1154468"/>
            </a:xfrm>
            <a:custGeom>
              <a:avLst/>
              <a:gdLst/>
              <a:ahLst/>
              <a:cxnLst/>
              <a:rect l="l" t="t" r="r" b="b"/>
              <a:pathLst>
                <a:path w="1356655" h="1154468">
                  <a:moveTo>
                    <a:pt x="69365" y="0"/>
                  </a:moveTo>
                  <a:lnTo>
                    <a:pt x="1287290" y="0"/>
                  </a:lnTo>
                  <a:cubicBezTo>
                    <a:pt x="1305687" y="0"/>
                    <a:pt x="1323330" y="7308"/>
                    <a:pt x="1336338" y="20317"/>
                  </a:cubicBezTo>
                  <a:cubicBezTo>
                    <a:pt x="1349347" y="33325"/>
                    <a:pt x="1356655" y="50968"/>
                    <a:pt x="1356655" y="69365"/>
                  </a:cubicBezTo>
                  <a:lnTo>
                    <a:pt x="1356655" y="1085103"/>
                  </a:lnTo>
                  <a:cubicBezTo>
                    <a:pt x="1356655" y="1103500"/>
                    <a:pt x="1349347" y="1121143"/>
                    <a:pt x="1336338" y="1134152"/>
                  </a:cubicBezTo>
                  <a:cubicBezTo>
                    <a:pt x="1323330" y="1147160"/>
                    <a:pt x="1305687" y="1154468"/>
                    <a:pt x="1287290" y="1154468"/>
                  </a:cubicBezTo>
                  <a:lnTo>
                    <a:pt x="69365" y="1154468"/>
                  </a:lnTo>
                  <a:cubicBezTo>
                    <a:pt x="50968" y="1154468"/>
                    <a:pt x="33325" y="1147160"/>
                    <a:pt x="20317" y="1134152"/>
                  </a:cubicBezTo>
                  <a:cubicBezTo>
                    <a:pt x="7308" y="1121143"/>
                    <a:pt x="0" y="1103500"/>
                    <a:pt x="0" y="1085103"/>
                  </a:cubicBezTo>
                  <a:lnTo>
                    <a:pt x="0" y="69365"/>
                  </a:lnTo>
                  <a:cubicBezTo>
                    <a:pt x="0" y="50968"/>
                    <a:pt x="7308" y="33325"/>
                    <a:pt x="20317" y="20317"/>
                  </a:cubicBezTo>
                  <a:cubicBezTo>
                    <a:pt x="33325" y="7308"/>
                    <a:pt x="50968" y="0"/>
                    <a:pt x="69365" y="0"/>
                  </a:cubicBezTo>
                  <a:close/>
                </a:path>
              </a:pathLst>
            </a:custGeom>
            <a:solidFill>
              <a:srgbClr val="E1A45C"/>
            </a:solidFill>
          </p:spPr>
        </p:sp>
        <p:sp>
          <p:nvSpPr>
            <p:cNvPr id="15" name="TextBox 15"/>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16" name="Group 16"/>
          <p:cNvGrpSpPr/>
          <p:nvPr/>
        </p:nvGrpSpPr>
        <p:grpSpPr>
          <a:xfrm>
            <a:off x="11558077" y="4452799"/>
            <a:ext cx="5134123" cy="4368969"/>
            <a:chOff x="0" y="0"/>
            <a:chExt cx="1356655" cy="1154468"/>
          </a:xfrm>
        </p:grpSpPr>
        <p:sp>
          <p:nvSpPr>
            <p:cNvPr id="17" name="Freeform 17"/>
            <p:cNvSpPr/>
            <p:nvPr/>
          </p:nvSpPr>
          <p:spPr>
            <a:xfrm>
              <a:off x="0" y="0"/>
              <a:ext cx="1356655" cy="1154468"/>
            </a:xfrm>
            <a:custGeom>
              <a:avLst/>
              <a:gdLst/>
              <a:ahLst/>
              <a:cxnLst/>
              <a:rect l="l" t="t" r="r" b="b"/>
              <a:pathLst>
                <a:path w="1356655" h="1154468">
                  <a:moveTo>
                    <a:pt x="69365" y="0"/>
                  </a:moveTo>
                  <a:lnTo>
                    <a:pt x="1287290" y="0"/>
                  </a:lnTo>
                  <a:cubicBezTo>
                    <a:pt x="1305687" y="0"/>
                    <a:pt x="1323330" y="7308"/>
                    <a:pt x="1336338" y="20317"/>
                  </a:cubicBezTo>
                  <a:cubicBezTo>
                    <a:pt x="1349347" y="33325"/>
                    <a:pt x="1356655" y="50968"/>
                    <a:pt x="1356655" y="69365"/>
                  </a:cubicBezTo>
                  <a:lnTo>
                    <a:pt x="1356655" y="1085103"/>
                  </a:lnTo>
                  <a:cubicBezTo>
                    <a:pt x="1356655" y="1103500"/>
                    <a:pt x="1349347" y="1121143"/>
                    <a:pt x="1336338" y="1134152"/>
                  </a:cubicBezTo>
                  <a:cubicBezTo>
                    <a:pt x="1323330" y="1147160"/>
                    <a:pt x="1305687" y="1154468"/>
                    <a:pt x="1287290" y="1154468"/>
                  </a:cubicBezTo>
                  <a:lnTo>
                    <a:pt x="69365" y="1154468"/>
                  </a:lnTo>
                  <a:cubicBezTo>
                    <a:pt x="50968" y="1154468"/>
                    <a:pt x="33325" y="1147160"/>
                    <a:pt x="20317" y="1134152"/>
                  </a:cubicBezTo>
                  <a:cubicBezTo>
                    <a:pt x="7308" y="1121143"/>
                    <a:pt x="0" y="1103500"/>
                    <a:pt x="0" y="1085103"/>
                  </a:cubicBezTo>
                  <a:lnTo>
                    <a:pt x="0" y="69365"/>
                  </a:lnTo>
                  <a:cubicBezTo>
                    <a:pt x="0" y="50968"/>
                    <a:pt x="7308" y="33325"/>
                    <a:pt x="20317" y="20317"/>
                  </a:cubicBezTo>
                  <a:cubicBezTo>
                    <a:pt x="33325" y="7308"/>
                    <a:pt x="50968" y="0"/>
                    <a:pt x="69365" y="0"/>
                  </a:cubicBezTo>
                  <a:close/>
                </a:path>
              </a:pathLst>
            </a:custGeom>
            <a:solidFill>
              <a:srgbClr val="F9FBFF"/>
            </a:solidFill>
            <a:ln w="19050" cap="rnd">
              <a:solidFill>
                <a:srgbClr val="DCDCDC"/>
              </a:solidFill>
              <a:prstDash val="solid"/>
              <a:round/>
            </a:ln>
          </p:spPr>
        </p:sp>
        <p:sp>
          <p:nvSpPr>
            <p:cNvPr id="18" name="TextBox 18"/>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sp>
        <p:nvSpPr>
          <p:cNvPr id="19" name="Freeform 19"/>
          <p:cNvSpPr/>
          <p:nvPr/>
        </p:nvSpPr>
        <p:spPr>
          <a:xfrm>
            <a:off x="1446788" y="4775770"/>
            <a:ext cx="602442" cy="602442"/>
          </a:xfrm>
          <a:custGeom>
            <a:avLst/>
            <a:gdLst/>
            <a:ahLst/>
            <a:cxnLst/>
            <a:rect l="l" t="t" r="r" b="b"/>
            <a:pathLst>
              <a:path w="602442" h="602442">
                <a:moveTo>
                  <a:pt x="0" y="0"/>
                </a:moveTo>
                <a:lnTo>
                  <a:pt x="602442" y="0"/>
                </a:lnTo>
                <a:lnTo>
                  <a:pt x="602442" y="602442"/>
                </a:lnTo>
                <a:lnTo>
                  <a:pt x="0" y="602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1972260" y="4775770"/>
            <a:ext cx="583365" cy="583365"/>
          </a:xfrm>
          <a:custGeom>
            <a:avLst/>
            <a:gdLst/>
            <a:ahLst/>
            <a:cxnLst/>
            <a:rect l="l" t="t" r="r" b="b"/>
            <a:pathLst>
              <a:path w="583365" h="583365">
                <a:moveTo>
                  <a:pt x="0" y="0"/>
                </a:moveTo>
                <a:lnTo>
                  <a:pt x="583365" y="0"/>
                </a:lnTo>
                <a:lnTo>
                  <a:pt x="583365" y="583364"/>
                </a:lnTo>
                <a:lnTo>
                  <a:pt x="0" y="5833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6686707" y="4706968"/>
            <a:ext cx="529885" cy="652167"/>
          </a:xfrm>
          <a:custGeom>
            <a:avLst/>
            <a:gdLst/>
            <a:ahLst/>
            <a:cxnLst/>
            <a:rect l="l" t="t" r="r" b="b"/>
            <a:pathLst>
              <a:path w="529885" h="652167">
                <a:moveTo>
                  <a:pt x="0" y="0"/>
                </a:moveTo>
                <a:lnTo>
                  <a:pt x="529885" y="0"/>
                </a:lnTo>
                <a:lnTo>
                  <a:pt x="529885" y="652166"/>
                </a:lnTo>
                <a:lnTo>
                  <a:pt x="0" y="652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2" name="Group 22"/>
          <p:cNvGrpSpPr/>
          <p:nvPr/>
        </p:nvGrpSpPr>
        <p:grpSpPr>
          <a:xfrm>
            <a:off x="6839901" y="838982"/>
            <a:ext cx="4082845" cy="815150"/>
            <a:chOff x="0" y="0"/>
            <a:chExt cx="5443793" cy="1086866"/>
          </a:xfrm>
        </p:grpSpPr>
        <p:sp>
          <p:nvSpPr>
            <p:cNvPr id="23" name="Freeform 23"/>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12"/>
              <a:stretch>
                <a:fillRect/>
              </a:stretch>
            </a:blipFill>
          </p:spPr>
        </p:sp>
        <p:sp>
          <p:nvSpPr>
            <p:cNvPr id="24" name="TextBox 24"/>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25" name="Freeform 25"/>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13"/>
              <a:stretch>
                <a:fillRect b="-29865"/>
              </a:stretch>
            </a:blipFill>
          </p:spPr>
        </p:sp>
        <p:sp>
          <p:nvSpPr>
            <p:cNvPr id="26" name="AutoShape 26"/>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27" name="AutoShape 27"/>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28" name="AutoShape 28"/>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29" name="AutoShape 29"/>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sp>
        <p:nvSpPr>
          <p:cNvPr id="30" name="TextBox 30"/>
          <p:cNvSpPr txBox="1"/>
          <p:nvPr/>
        </p:nvSpPr>
        <p:spPr>
          <a:xfrm>
            <a:off x="3563692" y="2568531"/>
            <a:ext cx="11160615" cy="974866"/>
          </a:xfrm>
          <a:prstGeom prst="rect">
            <a:avLst/>
          </a:prstGeom>
        </p:spPr>
        <p:txBody>
          <a:bodyPr lIns="0" tIns="0" rIns="0" bIns="0" rtlCol="0" anchor="t">
            <a:spAutoFit/>
          </a:bodyPr>
          <a:lstStyle/>
          <a:p>
            <a:pPr algn="ctr">
              <a:lnSpc>
                <a:spcPts val="7144"/>
              </a:lnSpc>
            </a:pPr>
            <a:r>
              <a:rPr lang="en-US" sz="7600" b="1" spc="-486">
                <a:solidFill>
                  <a:srgbClr val="F9FBFF"/>
                </a:solidFill>
                <a:latin typeface="Cy Grotesk Key Semi-Bold"/>
                <a:ea typeface="Cy Grotesk Key Semi-Bold"/>
                <a:cs typeface="Cy Grotesk Key Semi-Bold"/>
                <a:sym typeface="Cy Grotesk Key Semi-Bold"/>
              </a:rPr>
              <a:t>TESTING &amp; RESULTS</a:t>
            </a:r>
          </a:p>
        </p:txBody>
      </p:sp>
      <p:sp>
        <p:nvSpPr>
          <p:cNvPr id="31" name="TextBox 31"/>
          <p:cNvSpPr txBox="1"/>
          <p:nvPr/>
        </p:nvSpPr>
        <p:spPr>
          <a:xfrm>
            <a:off x="1446788" y="5463937"/>
            <a:ext cx="3400624" cy="296037"/>
          </a:xfrm>
          <a:prstGeom prst="rect">
            <a:avLst/>
          </a:prstGeom>
        </p:spPr>
        <p:txBody>
          <a:bodyPr lIns="0" tIns="0" rIns="0" bIns="0" rtlCol="0" anchor="t">
            <a:spAutoFit/>
          </a:bodyPr>
          <a:lstStyle/>
          <a:p>
            <a:pPr algn="l">
              <a:lnSpc>
                <a:spcPts val="2289"/>
              </a:lnSpc>
            </a:pPr>
            <a:r>
              <a:rPr lang="en-US" sz="2100" b="1" spc="-134">
                <a:solidFill>
                  <a:srgbClr val="030303"/>
                </a:solidFill>
                <a:latin typeface="Cy Grotesk Key Semi-Bold"/>
                <a:ea typeface="Cy Grotesk Key Semi-Bold"/>
                <a:cs typeface="Cy Grotesk Key Semi-Bold"/>
                <a:sym typeface="Cy Grotesk Key Semi-Bold"/>
              </a:rPr>
              <a:t>Key Parameters Tested</a:t>
            </a:r>
          </a:p>
        </p:txBody>
      </p:sp>
      <p:sp>
        <p:nvSpPr>
          <p:cNvPr id="32" name="TextBox 32"/>
          <p:cNvSpPr txBox="1"/>
          <p:nvPr/>
        </p:nvSpPr>
        <p:spPr>
          <a:xfrm>
            <a:off x="1401145" y="6031307"/>
            <a:ext cx="4389233" cy="1819733"/>
          </a:xfrm>
          <a:prstGeom prst="rect">
            <a:avLst/>
          </a:prstGeom>
        </p:spPr>
        <p:txBody>
          <a:bodyPr lIns="0" tIns="0" rIns="0" bIns="0" rtlCol="0" anchor="t">
            <a:spAutoFit/>
          </a:bodyPr>
          <a:lstStyle/>
          <a:p>
            <a:pPr algn="l">
              <a:lnSpc>
                <a:spcPts val="3649"/>
              </a:lnSpc>
              <a:spcBef>
                <a:spcPct val="0"/>
              </a:spcBef>
            </a:pPr>
            <a:r>
              <a:rPr lang="en-US" sz="2606" spc="-104">
                <a:solidFill>
                  <a:srgbClr val="030303"/>
                </a:solidFill>
                <a:latin typeface="Aileron"/>
                <a:ea typeface="Aileron"/>
                <a:cs typeface="Aileron"/>
                <a:sym typeface="Aileron"/>
              </a:rPr>
              <a:t>Accuracy of data processing, system response time, and overall performance under different conditions.</a:t>
            </a:r>
          </a:p>
        </p:txBody>
      </p:sp>
      <p:sp>
        <p:nvSpPr>
          <p:cNvPr id="33" name="TextBox 33"/>
          <p:cNvSpPr txBox="1"/>
          <p:nvPr/>
        </p:nvSpPr>
        <p:spPr>
          <a:xfrm>
            <a:off x="6686707" y="5424753"/>
            <a:ext cx="3400624" cy="296037"/>
          </a:xfrm>
          <a:prstGeom prst="rect">
            <a:avLst/>
          </a:prstGeom>
        </p:spPr>
        <p:txBody>
          <a:bodyPr lIns="0" tIns="0" rIns="0" bIns="0" rtlCol="0" anchor="t">
            <a:spAutoFit/>
          </a:bodyPr>
          <a:lstStyle/>
          <a:p>
            <a:pPr algn="l">
              <a:lnSpc>
                <a:spcPts val="2289"/>
              </a:lnSpc>
            </a:pPr>
            <a:r>
              <a:rPr lang="en-US" sz="2100" b="1" spc="-134">
                <a:solidFill>
                  <a:srgbClr val="030303"/>
                </a:solidFill>
                <a:latin typeface="Cy Grotesk Key Semi-Bold"/>
                <a:ea typeface="Cy Grotesk Key Semi-Bold"/>
                <a:cs typeface="Cy Grotesk Key Semi-Bold"/>
                <a:sym typeface="Cy Grotesk Key Semi-Bold"/>
              </a:rPr>
              <a:t>Result Summary</a:t>
            </a:r>
          </a:p>
        </p:txBody>
      </p:sp>
      <p:sp>
        <p:nvSpPr>
          <p:cNvPr id="34" name="TextBox 34"/>
          <p:cNvSpPr txBox="1"/>
          <p:nvPr/>
        </p:nvSpPr>
        <p:spPr>
          <a:xfrm>
            <a:off x="6686707" y="6031307"/>
            <a:ext cx="4389233" cy="1819733"/>
          </a:xfrm>
          <a:prstGeom prst="rect">
            <a:avLst/>
          </a:prstGeom>
        </p:spPr>
        <p:txBody>
          <a:bodyPr lIns="0" tIns="0" rIns="0" bIns="0" rtlCol="0" anchor="t">
            <a:spAutoFit/>
          </a:bodyPr>
          <a:lstStyle/>
          <a:p>
            <a:pPr algn="l">
              <a:lnSpc>
                <a:spcPts val="3649"/>
              </a:lnSpc>
              <a:spcBef>
                <a:spcPct val="0"/>
              </a:spcBef>
            </a:pPr>
            <a:r>
              <a:rPr lang="en-US" sz="2606" spc="-104">
                <a:solidFill>
                  <a:srgbClr val="030303"/>
                </a:solidFill>
                <a:latin typeface="Aileron"/>
                <a:ea typeface="Aileron"/>
                <a:cs typeface="Aileron"/>
                <a:sym typeface="Aileron"/>
              </a:rPr>
              <a:t>Present key outcomes concisely (e.g., "Achieved 95% accuracy, processed inputs within 200ms response time").</a:t>
            </a:r>
          </a:p>
        </p:txBody>
      </p:sp>
      <p:sp>
        <p:nvSpPr>
          <p:cNvPr id="35" name="TextBox 35"/>
          <p:cNvSpPr txBox="1"/>
          <p:nvPr/>
        </p:nvSpPr>
        <p:spPr>
          <a:xfrm>
            <a:off x="11930522" y="5385851"/>
            <a:ext cx="3338819" cy="296037"/>
          </a:xfrm>
          <a:prstGeom prst="rect">
            <a:avLst/>
          </a:prstGeom>
        </p:spPr>
        <p:txBody>
          <a:bodyPr lIns="0" tIns="0" rIns="0" bIns="0" rtlCol="0" anchor="t">
            <a:spAutoFit/>
          </a:bodyPr>
          <a:lstStyle/>
          <a:p>
            <a:pPr algn="l">
              <a:lnSpc>
                <a:spcPts val="2289"/>
              </a:lnSpc>
            </a:pPr>
            <a:r>
              <a:rPr lang="en-US" sz="2100" b="1" spc="-134">
                <a:solidFill>
                  <a:srgbClr val="030303"/>
                </a:solidFill>
                <a:latin typeface="Cy Grotesk Key Semi-Bold"/>
                <a:ea typeface="Cy Grotesk Key Semi-Bold"/>
                <a:cs typeface="Cy Grotesk Key Semi-Bold"/>
                <a:sym typeface="Cy Grotesk Key Semi-Bold"/>
              </a:rPr>
              <a:t>Benchmaring</a:t>
            </a:r>
          </a:p>
        </p:txBody>
      </p:sp>
      <p:sp>
        <p:nvSpPr>
          <p:cNvPr id="36" name="TextBox 36"/>
          <p:cNvSpPr txBox="1"/>
          <p:nvPr/>
        </p:nvSpPr>
        <p:spPr>
          <a:xfrm>
            <a:off x="11930522" y="6031307"/>
            <a:ext cx="4389233" cy="1819733"/>
          </a:xfrm>
          <a:prstGeom prst="rect">
            <a:avLst/>
          </a:prstGeom>
        </p:spPr>
        <p:txBody>
          <a:bodyPr lIns="0" tIns="0" rIns="0" bIns="0" rtlCol="0" anchor="t">
            <a:spAutoFit/>
          </a:bodyPr>
          <a:lstStyle/>
          <a:p>
            <a:pPr algn="l">
              <a:lnSpc>
                <a:spcPts val="3649"/>
              </a:lnSpc>
              <a:spcBef>
                <a:spcPct val="0"/>
              </a:spcBef>
            </a:pPr>
            <a:r>
              <a:rPr lang="en-US" sz="2606" spc="-104">
                <a:solidFill>
                  <a:srgbClr val="030303"/>
                </a:solidFill>
                <a:latin typeface="Aileron"/>
                <a:ea typeface="Aileron"/>
                <a:cs typeface="Aileron"/>
                <a:sym typeface="Aileron"/>
              </a:rPr>
              <a:t>Compare results with industry standards or similar existing solutions to validate effectiveness.</a:t>
            </a:r>
          </a:p>
        </p:txBody>
      </p:sp>
    </p:spTree>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grpSp>
        <p:nvGrpSpPr>
          <p:cNvPr id="2" name="Group 2"/>
          <p:cNvGrpSpPr/>
          <p:nvPr/>
        </p:nvGrpSpPr>
        <p:grpSpPr>
          <a:xfrm>
            <a:off x="17068286" y="3953551"/>
            <a:ext cx="2136713" cy="21367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5" name="Freeform 5"/>
          <p:cNvSpPr/>
          <p:nvPr/>
        </p:nvSpPr>
        <p:spPr>
          <a:xfrm>
            <a:off x="8417055" y="-1066913"/>
            <a:ext cx="9329535" cy="8478215"/>
          </a:xfrm>
          <a:custGeom>
            <a:avLst/>
            <a:gdLst/>
            <a:ahLst/>
            <a:cxnLst/>
            <a:rect l="l" t="t" r="r" b="b"/>
            <a:pathLst>
              <a:path w="9329535" h="8478215">
                <a:moveTo>
                  <a:pt x="0" y="0"/>
                </a:moveTo>
                <a:lnTo>
                  <a:pt x="9329535" y="0"/>
                </a:lnTo>
                <a:lnTo>
                  <a:pt x="9329535" y="8478215"/>
                </a:lnTo>
                <a:lnTo>
                  <a:pt x="0" y="8478215"/>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flipH="1" flipV="1">
            <a:off x="-3708100" y="-400578"/>
            <a:ext cx="13695789" cy="13695789"/>
          </a:xfrm>
          <a:custGeom>
            <a:avLst/>
            <a:gdLst/>
            <a:ahLst/>
            <a:cxnLst/>
            <a:rect l="l" t="t" r="r" b="b"/>
            <a:pathLst>
              <a:path w="13695789" h="13695789">
                <a:moveTo>
                  <a:pt x="13695788" y="13695788"/>
                </a:moveTo>
                <a:lnTo>
                  <a:pt x="0" y="13695788"/>
                </a:lnTo>
                <a:lnTo>
                  <a:pt x="0" y="0"/>
                </a:lnTo>
                <a:lnTo>
                  <a:pt x="13695788" y="0"/>
                </a:lnTo>
                <a:lnTo>
                  <a:pt x="13695788" y="13695788"/>
                </a:lnTo>
                <a:close/>
              </a:path>
            </a:pathLst>
          </a:custGeom>
          <a:blipFill>
            <a:blip r:embed="rId4">
              <a:alphaModFix amt="51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604296" y="-1125489"/>
            <a:ext cx="4744090" cy="474409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3909889" y="2709886"/>
            <a:ext cx="10468222" cy="1622410"/>
          </a:xfrm>
          <a:prstGeom prst="rect">
            <a:avLst/>
          </a:prstGeom>
        </p:spPr>
        <p:txBody>
          <a:bodyPr lIns="0" tIns="0" rIns="0" bIns="0" rtlCol="0" anchor="t">
            <a:spAutoFit/>
          </a:bodyPr>
          <a:lstStyle/>
          <a:p>
            <a:pPr algn="ctr">
              <a:lnSpc>
                <a:spcPts val="6185"/>
              </a:lnSpc>
            </a:pPr>
            <a:r>
              <a:rPr lang="en-US" sz="6580" b="1" spc="-421">
                <a:solidFill>
                  <a:srgbClr val="F9FBFF"/>
                </a:solidFill>
                <a:latin typeface="Cy Grotesk Key Semi-Bold"/>
                <a:ea typeface="Cy Grotesk Key Semi-Bold"/>
                <a:cs typeface="Cy Grotesk Key Semi-Bold"/>
                <a:sym typeface="Cy Grotesk Key Semi-Bold"/>
              </a:rPr>
              <a:t>MARKETING STRATEGIES</a:t>
            </a:r>
          </a:p>
          <a:p>
            <a:pPr algn="ctr">
              <a:lnSpc>
                <a:spcPts val="6185"/>
              </a:lnSpc>
            </a:pPr>
            <a:endParaRPr lang="en-US" sz="6580" b="1" spc="-421">
              <a:solidFill>
                <a:srgbClr val="F9FBFF"/>
              </a:solidFill>
              <a:latin typeface="Cy Grotesk Key Semi-Bold"/>
              <a:ea typeface="Cy Grotesk Key Semi-Bold"/>
              <a:cs typeface="Cy Grotesk Key Semi-Bold"/>
              <a:sym typeface="Cy Grotesk Key Semi-Bold"/>
            </a:endParaRPr>
          </a:p>
        </p:txBody>
      </p:sp>
      <p:grpSp>
        <p:nvGrpSpPr>
          <p:cNvPr id="11" name="Group 11"/>
          <p:cNvGrpSpPr/>
          <p:nvPr/>
        </p:nvGrpSpPr>
        <p:grpSpPr>
          <a:xfrm>
            <a:off x="436167" y="5143500"/>
            <a:ext cx="4268170" cy="3632072"/>
            <a:chOff x="0" y="0"/>
            <a:chExt cx="1356655" cy="1154468"/>
          </a:xfrm>
        </p:grpSpPr>
        <p:sp>
          <p:nvSpPr>
            <p:cNvPr id="12" name="Freeform 12"/>
            <p:cNvSpPr/>
            <p:nvPr/>
          </p:nvSpPr>
          <p:spPr>
            <a:xfrm>
              <a:off x="0" y="0"/>
              <a:ext cx="1356655" cy="1154468"/>
            </a:xfrm>
            <a:custGeom>
              <a:avLst/>
              <a:gdLst/>
              <a:ahLst/>
              <a:cxnLst/>
              <a:rect l="l" t="t" r="r" b="b"/>
              <a:pathLst>
                <a:path w="1356655" h="1154468">
                  <a:moveTo>
                    <a:pt x="83438" y="0"/>
                  </a:moveTo>
                  <a:lnTo>
                    <a:pt x="1273217" y="0"/>
                  </a:lnTo>
                  <a:cubicBezTo>
                    <a:pt x="1319298" y="0"/>
                    <a:pt x="1356655" y="37357"/>
                    <a:pt x="1356655" y="83438"/>
                  </a:cubicBezTo>
                  <a:lnTo>
                    <a:pt x="1356655" y="1071030"/>
                  </a:lnTo>
                  <a:cubicBezTo>
                    <a:pt x="1356655" y="1117112"/>
                    <a:pt x="1319298" y="1154468"/>
                    <a:pt x="1273217" y="1154468"/>
                  </a:cubicBezTo>
                  <a:lnTo>
                    <a:pt x="83438" y="1154468"/>
                  </a:lnTo>
                  <a:cubicBezTo>
                    <a:pt x="37357" y="1154468"/>
                    <a:pt x="0" y="1117112"/>
                    <a:pt x="0" y="1071030"/>
                  </a:cubicBezTo>
                  <a:lnTo>
                    <a:pt x="0" y="83438"/>
                  </a:lnTo>
                  <a:cubicBezTo>
                    <a:pt x="0" y="37357"/>
                    <a:pt x="37357" y="0"/>
                    <a:pt x="83438" y="0"/>
                  </a:cubicBezTo>
                  <a:close/>
                </a:path>
              </a:pathLst>
            </a:custGeom>
            <a:solidFill>
              <a:srgbClr val="F9FBFF"/>
            </a:solidFill>
            <a:ln w="19050" cap="rnd">
              <a:solidFill>
                <a:srgbClr val="DCDCDC"/>
              </a:solidFill>
              <a:prstDash val="solid"/>
              <a:round/>
            </a:ln>
          </p:spPr>
        </p:sp>
        <p:sp>
          <p:nvSpPr>
            <p:cNvPr id="13" name="TextBox 13"/>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14" name="Group 14"/>
          <p:cNvGrpSpPr/>
          <p:nvPr/>
        </p:nvGrpSpPr>
        <p:grpSpPr>
          <a:xfrm>
            <a:off x="4830234" y="5143500"/>
            <a:ext cx="4268170" cy="3632072"/>
            <a:chOff x="0" y="0"/>
            <a:chExt cx="1356655" cy="1154468"/>
          </a:xfrm>
        </p:grpSpPr>
        <p:sp>
          <p:nvSpPr>
            <p:cNvPr id="15" name="Freeform 15"/>
            <p:cNvSpPr/>
            <p:nvPr/>
          </p:nvSpPr>
          <p:spPr>
            <a:xfrm>
              <a:off x="0" y="0"/>
              <a:ext cx="1356655" cy="1154468"/>
            </a:xfrm>
            <a:custGeom>
              <a:avLst/>
              <a:gdLst/>
              <a:ahLst/>
              <a:cxnLst/>
              <a:rect l="l" t="t" r="r" b="b"/>
              <a:pathLst>
                <a:path w="1356655" h="1154468">
                  <a:moveTo>
                    <a:pt x="83438" y="0"/>
                  </a:moveTo>
                  <a:lnTo>
                    <a:pt x="1273217" y="0"/>
                  </a:lnTo>
                  <a:cubicBezTo>
                    <a:pt x="1319298" y="0"/>
                    <a:pt x="1356655" y="37357"/>
                    <a:pt x="1356655" y="83438"/>
                  </a:cubicBezTo>
                  <a:lnTo>
                    <a:pt x="1356655" y="1071030"/>
                  </a:lnTo>
                  <a:cubicBezTo>
                    <a:pt x="1356655" y="1117112"/>
                    <a:pt x="1319298" y="1154468"/>
                    <a:pt x="1273217" y="1154468"/>
                  </a:cubicBezTo>
                  <a:lnTo>
                    <a:pt x="83438" y="1154468"/>
                  </a:lnTo>
                  <a:cubicBezTo>
                    <a:pt x="37357" y="1154468"/>
                    <a:pt x="0" y="1117112"/>
                    <a:pt x="0" y="1071030"/>
                  </a:cubicBezTo>
                  <a:lnTo>
                    <a:pt x="0" y="83438"/>
                  </a:lnTo>
                  <a:cubicBezTo>
                    <a:pt x="0" y="37357"/>
                    <a:pt x="37357" y="0"/>
                    <a:pt x="83438" y="0"/>
                  </a:cubicBezTo>
                  <a:close/>
                </a:path>
              </a:pathLst>
            </a:custGeom>
            <a:solidFill>
              <a:srgbClr val="E1A45C"/>
            </a:solidFill>
          </p:spPr>
        </p:sp>
        <p:sp>
          <p:nvSpPr>
            <p:cNvPr id="16" name="TextBox 16"/>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17" name="Group 17"/>
          <p:cNvGrpSpPr/>
          <p:nvPr/>
        </p:nvGrpSpPr>
        <p:grpSpPr>
          <a:xfrm>
            <a:off x="9189596" y="5143500"/>
            <a:ext cx="4268170" cy="3632072"/>
            <a:chOff x="0" y="0"/>
            <a:chExt cx="1356655" cy="1154468"/>
          </a:xfrm>
        </p:grpSpPr>
        <p:sp>
          <p:nvSpPr>
            <p:cNvPr id="18" name="Freeform 18"/>
            <p:cNvSpPr/>
            <p:nvPr/>
          </p:nvSpPr>
          <p:spPr>
            <a:xfrm>
              <a:off x="0" y="0"/>
              <a:ext cx="1356655" cy="1154468"/>
            </a:xfrm>
            <a:custGeom>
              <a:avLst/>
              <a:gdLst/>
              <a:ahLst/>
              <a:cxnLst/>
              <a:rect l="l" t="t" r="r" b="b"/>
              <a:pathLst>
                <a:path w="1356655" h="1154468">
                  <a:moveTo>
                    <a:pt x="83438" y="0"/>
                  </a:moveTo>
                  <a:lnTo>
                    <a:pt x="1273217" y="0"/>
                  </a:lnTo>
                  <a:cubicBezTo>
                    <a:pt x="1319298" y="0"/>
                    <a:pt x="1356655" y="37357"/>
                    <a:pt x="1356655" y="83438"/>
                  </a:cubicBezTo>
                  <a:lnTo>
                    <a:pt x="1356655" y="1071030"/>
                  </a:lnTo>
                  <a:cubicBezTo>
                    <a:pt x="1356655" y="1117112"/>
                    <a:pt x="1319298" y="1154468"/>
                    <a:pt x="1273217" y="1154468"/>
                  </a:cubicBezTo>
                  <a:lnTo>
                    <a:pt x="83438" y="1154468"/>
                  </a:lnTo>
                  <a:cubicBezTo>
                    <a:pt x="37357" y="1154468"/>
                    <a:pt x="0" y="1117112"/>
                    <a:pt x="0" y="1071030"/>
                  </a:cubicBezTo>
                  <a:lnTo>
                    <a:pt x="0" y="83438"/>
                  </a:lnTo>
                  <a:cubicBezTo>
                    <a:pt x="0" y="37357"/>
                    <a:pt x="37357" y="0"/>
                    <a:pt x="83438" y="0"/>
                  </a:cubicBezTo>
                  <a:close/>
                </a:path>
              </a:pathLst>
            </a:custGeom>
            <a:solidFill>
              <a:srgbClr val="F9FBFF"/>
            </a:solidFill>
            <a:ln w="19050" cap="rnd">
              <a:solidFill>
                <a:srgbClr val="DCDCDC"/>
              </a:solidFill>
              <a:prstDash val="solid"/>
              <a:round/>
            </a:ln>
          </p:spPr>
        </p:sp>
        <p:sp>
          <p:nvSpPr>
            <p:cNvPr id="19" name="TextBox 19"/>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20" name="Group 20"/>
          <p:cNvGrpSpPr/>
          <p:nvPr/>
        </p:nvGrpSpPr>
        <p:grpSpPr>
          <a:xfrm>
            <a:off x="13583662" y="5143500"/>
            <a:ext cx="4268170" cy="3632072"/>
            <a:chOff x="0" y="0"/>
            <a:chExt cx="1356655" cy="1154468"/>
          </a:xfrm>
        </p:grpSpPr>
        <p:sp>
          <p:nvSpPr>
            <p:cNvPr id="21" name="Freeform 21"/>
            <p:cNvSpPr/>
            <p:nvPr/>
          </p:nvSpPr>
          <p:spPr>
            <a:xfrm>
              <a:off x="0" y="0"/>
              <a:ext cx="1356655" cy="1154468"/>
            </a:xfrm>
            <a:custGeom>
              <a:avLst/>
              <a:gdLst/>
              <a:ahLst/>
              <a:cxnLst/>
              <a:rect l="l" t="t" r="r" b="b"/>
              <a:pathLst>
                <a:path w="1356655" h="1154468">
                  <a:moveTo>
                    <a:pt x="83438" y="0"/>
                  </a:moveTo>
                  <a:lnTo>
                    <a:pt x="1273217" y="0"/>
                  </a:lnTo>
                  <a:cubicBezTo>
                    <a:pt x="1319298" y="0"/>
                    <a:pt x="1356655" y="37357"/>
                    <a:pt x="1356655" y="83438"/>
                  </a:cubicBezTo>
                  <a:lnTo>
                    <a:pt x="1356655" y="1071030"/>
                  </a:lnTo>
                  <a:cubicBezTo>
                    <a:pt x="1356655" y="1117112"/>
                    <a:pt x="1319298" y="1154468"/>
                    <a:pt x="1273217" y="1154468"/>
                  </a:cubicBezTo>
                  <a:lnTo>
                    <a:pt x="83438" y="1154468"/>
                  </a:lnTo>
                  <a:cubicBezTo>
                    <a:pt x="37357" y="1154468"/>
                    <a:pt x="0" y="1117112"/>
                    <a:pt x="0" y="1071030"/>
                  </a:cubicBezTo>
                  <a:lnTo>
                    <a:pt x="0" y="83438"/>
                  </a:lnTo>
                  <a:cubicBezTo>
                    <a:pt x="0" y="37357"/>
                    <a:pt x="37357" y="0"/>
                    <a:pt x="83438" y="0"/>
                  </a:cubicBezTo>
                  <a:close/>
                </a:path>
              </a:pathLst>
            </a:custGeom>
            <a:solidFill>
              <a:srgbClr val="E1A45C"/>
            </a:solidFill>
          </p:spPr>
        </p:sp>
        <p:sp>
          <p:nvSpPr>
            <p:cNvPr id="22" name="TextBox 22"/>
            <p:cNvSpPr txBox="1"/>
            <p:nvPr/>
          </p:nvSpPr>
          <p:spPr>
            <a:xfrm>
              <a:off x="0" y="-47625"/>
              <a:ext cx="1356655" cy="1202093"/>
            </a:xfrm>
            <a:prstGeom prst="rect">
              <a:avLst/>
            </a:prstGeom>
          </p:spPr>
          <p:txBody>
            <a:bodyPr lIns="50800" tIns="50800" rIns="50800" bIns="50800" rtlCol="0" anchor="ctr"/>
            <a:lstStyle/>
            <a:p>
              <a:pPr algn="ctr">
                <a:lnSpc>
                  <a:spcPts val="3220"/>
                </a:lnSpc>
              </a:pPr>
              <a:endParaRPr/>
            </a:p>
          </p:txBody>
        </p:sp>
      </p:grpSp>
      <p:grpSp>
        <p:nvGrpSpPr>
          <p:cNvPr id="23" name="Group 23"/>
          <p:cNvGrpSpPr/>
          <p:nvPr/>
        </p:nvGrpSpPr>
        <p:grpSpPr>
          <a:xfrm rot="-182436">
            <a:off x="6814831" y="3560640"/>
            <a:ext cx="4567147" cy="876709"/>
            <a:chOff x="0" y="0"/>
            <a:chExt cx="1202870" cy="230903"/>
          </a:xfrm>
        </p:grpSpPr>
        <p:sp>
          <p:nvSpPr>
            <p:cNvPr id="24" name="Freeform 24"/>
            <p:cNvSpPr/>
            <p:nvPr/>
          </p:nvSpPr>
          <p:spPr>
            <a:xfrm>
              <a:off x="0" y="0"/>
              <a:ext cx="1202870" cy="230903"/>
            </a:xfrm>
            <a:custGeom>
              <a:avLst/>
              <a:gdLst/>
              <a:ahLst/>
              <a:cxnLst/>
              <a:rect l="l" t="t" r="r" b="b"/>
              <a:pathLst>
                <a:path w="1202870" h="230903">
                  <a:moveTo>
                    <a:pt x="115451" y="0"/>
                  </a:moveTo>
                  <a:lnTo>
                    <a:pt x="1087419" y="0"/>
                  </a:lnTo>
                  <a:cubicBezTo>
                    <a:pt x="1151181" y="0"/>
                    <a:pt x="1202870" y="51689"/>
                    <a:pt x="1202870" y="115451"/>
                  </a:cubicBezTo>
                  <a:lnTo>
                    <a:pt x="1202870" y="115451"/>
                  </a:lnTo>
                  <a:cubicBezTo>
                    <a:pt x="1202870" y="146071"/>
                    <a:pt x="1190706" y="175437"/>
                    <a:pt x="1169055" y="197088"/>
                  </a:cubicBezTo>
                  <a:cubicBezTo>
                    <a:pt x="1147404" y="218739"/>
                    <a:pt x="1118038" y="230903"/>
                    <a:pt x="1087419" y="230903"/>
                  </a:cubicBezTo>
                  <a:lnTo>
                    <a:pt x="115451" y="230903"/>
                  </a:lnTo>
                  <a:cubicBezTo>
                    <a:pt x="51689" y="230903"/>
                    <a:pt x="0" y="179213"/>
                    <a:pt x="0" y="115451"/>
                  </a:cubicBezTo>
                  <a:lnTo>
                    <a:pt x="0" y="115451"/>
                  </a:lnTo>
                  <a:cubicBezTo>
                    <a:pt x="0" y="51689"/>
                    <a:pt x="51689" y="0"/>
                    <a:pt x="115451" y="0"/>
                  </a:cubicBezTo>
                  <a:close/>
                </a:path>
              </a:pathLst>
            </a:custGeom>
            <a:solidFill>
              <a:srgbClr val="E1A45C"/>
            </a:solidFill>
          </p:spPr>
        </p:sp>
        <p:sp>
          <p:nvSpPr>
            <p:cNvPr id="25" name="TextBox 25"/>
            <p:cNvSpPr txBox="1"/>
            <p:nvPr/>
          </p:nvSpPr>
          <p:spPr>
            <a:xfrm>
              <a:off x="0" y="-38100"/>
              <a:ext cx="1202870" cy="269003"/>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13895916" y="5449299"/>
            <a:ext cx="667295" cy="667295"/>
          </a:xfrm>
          <a:custGeom>
            <a:avLst/>
            <a:gdLst/>
            <a:ahLst/>
            <a:cxnLst/>
            <a:rect l="l" t="t" r="r" b="b"/>
            <a:pathLst>
              <a:path w="667295" h="667295">
                <a:moveTo>
                  <a:pt x="0" y="0"/>
                </a:moveTo>
                <a:lnTo>
                  <a:pt x="667295" y="0"/>
                </a:lnTo>
                <a:lnTo>
                  <a:pt x="667295" y="667295"/>
                </a:lnTo>
                <a:lnTo>
                  <a:pt x="0" y="667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9516574" y="5326067"/>
            <a:ext cx="584611" cy="764197"/>
          </a:xfrm>
          <a:custGeom>
            <a:avLst/>
            <a:gdLst/>
            <a:ahLst/>
            <a:cxnLst/>
            <a:rect l="l" t="t" r="r" b="b"/>
            <a:pathLst>
              <a:path w="584611" h="764197">
                <a:moveTo>
                  <a:pt x="0" y="0"/>
                </a:moveTo>
                <a:lnTo>
                  <a:pt x="584611" y="0"/>
                </a:lnTo>
                <a:lnTo>
                  <a:pt x="584611" y="764196"/>
                </a:lnTo>
                <a:lnTo>
                  <a:pt x="0" y="764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5139860" y="5475812"/>
            <a:ext cx="689541" cy="635240"/>
          </a:xfrm>
          <a:custGeom>
            <a:avLst/>
            <a:gdLst/>
            <a:ahLst/>
            <a:cxnLst/>
            <a:rect l="l" t="t" r="r" b="b"/>
            <a:pathLst>
              <a:path w="689541" h="635240">
                <a:moveTo>
                  <a:pt x="0" y="0"/>
                </a:moveTo>
                <a:lnTo>
                  <a:pt x="689542" y="0"/>
                </a:lnTo>
                <a:lnTo>
                  <a:pt x="689542" y="635240"/>
                </a:lnTo>
                <a:lnTo>
                  <a:pt x="0" y="6352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p:cNvSpPr/>
          <p:nvPr/>
        </p:nvSpPr>
        <p:spPr>
          <a:xfrm>
            <a:off x="743166" y="5407698"/>
            <a:ext cx="662089" cy="682566"/>
          </a:xfrm>
          <a:custGeom>
            <a:avLst/>
            <a:gdLst/>
            <a:ahLst/>
            <a:cxnLst/>
            <a:rect l="l" t="t" r="r" b="b"/>
            <a:pathLst>
              <a:path w="662089" h="682566">
                <a:moveTo>
                  <a:pt x="0" y="0"/>
                </a:moveTo>
                <a:lnTo>
                  <a:pt x="662089" y="0"/>
                </a:lnTo>
                <a:lnTo>
                  <a:pt x="662089" y="682565"/>
                </a:lnTo>
                <a:lnTo>
                  <a:pt x="0" y="682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0" name="Group 30"/>
          <p:cNvGrpSpPr/>
          <p:nvPr/>
        </p:nvGrpSpPr>
        <p:grpSpPr>
          <a:xfrm>
            <a:off x="6839901" y="838982"/>
            <a:ext cx="4082845" cy="815150"/>
            <a:chOff x="0" y="0"/>
            <a:chExt cx="5443793" cy="1086866"/>
          </a:xfrm>
        </p:grpSpPr>
        <p:sp>
          <p:nvSpPr>
            <p:cNvPr id="31" name="Freeform 31"/>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14"/>
              <a:stretch>
                <a:fillRect/>
              </a:stretch>
            </a:blipFill>
          </p:spPr>
        </p:sp>
        <p:sp>
          <p:nvSpPr>
            <p:cNvPr id="32" name="TextBox 32"/>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33" name="Freeform 33"/>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15"/>
              <a:stretch>
                <a:fillRect b="-29865"/>
              </a:stretch>
            </a:blipFill>
          </p:spPr>
        </p:sp>
        <p:sp>
          <p:nvSpPr>
            <p:cNvPr id="34" name="AutoShape 34"/>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35" name="AutoShape 35"/>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36" name="AutoShape 36"/>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37" name="AutoShape 37"/>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sp>
        <p:nvSpPr>
          <p:cNvPr id="38" name="TextBox 38"/>
          <p:cNvSpPr txBox="1"/>
          <p:nvPr/>
        </p:nvSpPr>
        <p:spPr>
          <a:xfrm>
            <a:off x="745793" y="6109313"/>
            <a:ext cx="3648918" cy="319043"/>
          </a:xfrm>
          <a:prstGeom prst="rect">
            <a:avLst/>
          </a:prstGeom>
        </p:spPr>
        <p:txBody>
          <a:bodyPr lIns="0" tIns="0" rIns="0" bIns="0" rtlCol="0" anchor="t">
            <a:spAutoFit/>
          </a:bodyPr>
          <a:lstStyle/>
          <a:p>
            <a:pPr algn="l">
              <a:lnSpc>
                <a:spcPts val="2456"/>
              </a:lnSpc>
            </a:pPr>
            <a:r>
              <a:rPr lang="en-US" sz="2253" b="1" spc="-144">
                <a:solidFill>
                  <a:srgbClr val="030303"/>
                </a:solidFill>
                <a:latin typeface="Cy Grotesk Key Semi-Bold"/>
                <a:ea typeface="Cy Grotesk Key Semi-Bold"/>
                <a:cs typeface="Cy Grotesk Key Semi-Bold"/>
                <a:sym typeface="Cy Grotesk Key Semi-Bold"/>
              </a:rPr>
              <a:t>Unique Value Proposition</a:t>
            </a:r>
          </a:p>
        </p:txBody>
      </p:sp>
      <p:sp>
        <p:nvSpPr>
          <p:cNvPr id="39" name="TextBox 39"/>
          <p:cNvSpPr txBox="1"/>
          <p:nvPr/>
        </p:nvSpPr>
        <p:spPr>
          <a:xfrm>
            <a:off x="743166" y="6673704"/>
            <a:ext cx="3648918" cy="1099765"/>
          </a:xfrm>
          <a:prstGeom prst="rect">
            <a:avLst/>
          </a:prstGeom>
        </p:spPr>
        <p:txBody>
          <a:bodyPr lIns="0" tIns="0" rIns="0" bIns="0" rtlCol="0" anchor="t">
            <a:spAutoFit/>
          </a:bodyPr>
          <a:lstStyle/>
          <a:p>
            <a:pPr algn="l">
              <a:lnSpc>
                <a:spcPts val="4483"/>
              </a:lnSpc>
              <a:spcBef>
                <a:spcPct val="0"/>
              </a:spcBef>
            </a:pPr>
            <a:r>
              <a:rPr lang="en-US" sz="3202" spc="-128">
                <a:solidFill>
                  <a:srgbClr val="030303"/>
                </a:solidFill>
                <a:latin typeface="Aileron"/>
                <a:ea typeface="Aileron"/>
                <a:cs typeface="Aileron"/>
                <a:sym typeface="Aileron"/>
              </a:rPr>
              <a:t>What makes your prototype stand out?</a:t>
            </a:r>
          </a:p>
        </p:txBody>
      </p:sp>
      <p:sp>
        <p:nvSpPr>
          <p:cNvPr id="40" name="TextBox 40"/>
          <p:cNvSpPr txBox="1"/>
          <p:nvPr/>
        </p:nvSpPr>
        <p:spPr>
          <a:xfrm>
            <a:off x="5139860" y="6109313"/>
            <a:ext cx="3648918" cy="319043"/>
          </a:xfrm>
          <a:prstGeom prst="rect">
            <a:avLst/>
          </a:prstGeom>
        </p:spPr>
        <p:txBody>
          <a:bodyPr lIns="0" tIns="0" rIns="0" bIns="0" rtlCol="0" anchor="t">
            <a:spAutoFit/>
          </a:bodyPr>
          <a:lstStyle/>
          <a:p>
            <a:pPr algn="l">
              <a:lnSpc>
                <a:spcPts val="2456"/>
              </a:lnSpc>
            </a:pPr>
            <a:r>
              <a:rPr lang="en-US" sz="2253" b="1" spc="-144">
                <a:solidFill>
                  <a:srgbClr val="030303"/>
                </a:solidFill>
                <a:latin typeface="Cy Grotesk Key Semi-Bold"/>
                <a:ea typeface="Cy Grotesk Key Semi-Bold"/>
                <a:cs typeface="Cy Grotesk Key Semi-Bold"/>
                <a:sym typeface="Cy Grotesk Key Semi-Bold"/>
              </a:rPr>
              <a:t>Target Audience</a:t>
            </a:r>
          </a:p>
        </p:txBody>
      </p:sp>
      <p:sp>
        <p:nvSpPr>
          <p:cNvPr id="41" name="TextBox 41"/>
          <p:cNvSpPr txBox="1"/>
          <p:nvPr/>
        </p:nvSpPr>
        <p:spPr>
          <a:xfrm>
            <a:off x="5139860" y="6551857"/>
            <a:ext cx="3648918" cy="2223715"/>
          </a:xfrm>
          <a:prstGeom prst="rect">
            <a:avLst/>
          </a:prstGeom>
        </p:spPr>
        <p:txBody>
          <a:bodyPr lIns="0" tIns="0" rIns="0" bIns="0" rtlCol="0" anchor="t">
            <a:spAutoFit/>
          </a:bodyPr>
          <a:lstStyle/>
          <a:p>
            <a:pPr algn="l">
              <a:lnSpc>
                <a:spcPts val="4483"/>
              </a:lnSpc>
            </a:pPr>
            <a:r>
              <a:rPr lang="en-US" sz="3202" spc="-128">
                <a:solidFill>
                  <a:srgbClr val="030303"/>
                </a:solidFill>
                <a:latin typeface="Aileron"/>
                <a:ea typeface="Aileron"/>
                <a:cs typeface="Aileron"/>
                <a:sym typeface="Aileron"/>
              </a:rPr>
              <a:t>Who will benefit the most from your solution?</a:t>
            </a:r>
          </a:p>
          <a:p>
            <a:pPr algn="l">
              <a:lnSpc>
                <a:spcPts val="4483"/>
              </a:lnSpc>
              <a:spcBef>
                <a:spcPct val="0"/>
              </a:spcBef>
            </a:pPr>
            <a:endParaRPr lang="en-US" sz="3202" spc="-128">
              <a:solidFill>
                <a:srgbClr val="030303"/>
              </a:solidFill>
              <a:latin typeface="Aileron"/>
              <a:ea typeface="Aileron"/>
              <a:cs typeface="Aileron"/>
              <a:sym typeface="Aileron"/>
            </a:endParaRPr>
          </a:p>
        </p:txBody>
      </p:sp>
      <p:sp>
        <p:nvSpPr>
          <p:cNvPr id="42" name="TextBox 42"/>
          <p:cNvSpPr txBox="1"/>
          <p:nvPr/>
        </p:nvSpPr>
        <p:spPr>
          <a:xfrm>
            <a:off x="9499222" y="6109313"/>
            <a:ext cx="3582601" cy="319043"/>
          </a:xfrm>
          <a:prstGeom prst="rect">
            <a:avLst/>
          </a:prstGeom>
        </p:spPr>
        <p:txBody>
          <a:bodyPr lIns="0" tIns="0" rIns="0" bIns="0" rtlCol="0" anchor="t">
            <a:spAutoFit/>
          </a:bodyPr>
          <a:lstStyle/>
          <a:p>
            <a:pPr algn="l">
              <a:lnSpc>
                <a:spcPts val="2456"/>
              </a:lnSpc>
            </a:pPr>
            <a:r>
              <a:rPr lang="en-US" sz="2253" b="1" spc="-144">
                <a:solidFill>
                  <a:srgbClr val="030303"/>
                </a:solidFill>
                <a:latin typeface="Cy Grotesk Key Semi-Bold"/>
                <a:ea typeface="Cy Grotesk Key Semi-Bold"/>
                <a:cs typeface="Cy Grotesk Key Semi-Bold"/>
                <a:sym typeface="Cy Grotesk Key Semi-Bold"/>
              </a:rPr>
              <a:t>Go-to-Market Strategy</a:t>
            </a:r>
          </a:p>
        </p:txBody>
      </p:sp>
      <p:sp>
        <p:nvSpPr>
          <p:cNvPr id="43" name="TextBox 43"/>
          <p:cNvSpPr txBox="1"/>
          <p:nvPr/>
        </p:nvSpPr>
        <p:spPr>
          <a:xfrm>
            <a:off x="9516574" y="6673704"/>
            <a:ext cx="3648918" cy="1099765"/>
          </a:xfrm>
          <a:prstGeom prst="rect">
            <a:avLst/>
          </a:prstGeom>
        </p:spPr>
        <p:txBody>
          <a:bodyPr lIns="0" tIns="0" rIns="0" bIns="0" rtlCol="0" anchor="t">
            <a:spAutoFit/>
          </a:bodyPr>
          <a:lstStyle/>
          <a:p>
            <a:pPr algn="l">
              <a:lnSpc>
                <a:spcPts val="4483"/>
              </a:lnSpc>
              <a:spcBef>
                <a:spcPct val="0"/>
              </a:spcBef>
            </a:pPr>
            <a:r>
              <a:rPr lang="en-US" sz="3202" spc="-128">
                <a:solidFill>
                  <a:srgbClr val="030303"/>
                </a:solidFill>
                <a:latin typeface="Aileron"/>
                <a:ea typeface="Aileron"/>
                <a:cs typeface="Aileron"/>
                <a:sym typeface="Aileron"/>
              </a:rPr>
              <a:t>How do you plan to launch this product? </a:t>
            </a:r>
          </a:p>
        </p:txBody>
      </p:sp>
      <p:sp>
        <p:nvSpPr>
          <p:cNvPr id="44" name="TextBox 44"/>
          <p:cNvSpPr txBox="1"/>
          <p:nvPr/>
        </p:nvSpPr>
        <p:spPr>
          <a:xfrm>
            <a:off x="13893288" y="6109313"/>
            <a:ext cx="3018960" cy="319043"/>
          </a:xfrm>
          <a:prstGeom prst="rect">
            <a:avLst/>
          </a:prstGeom>
        </p:spPr>
        <p:txBody>
          <a:bodyPr lIns="0" tIns="0" rIns="0" bIns="0" rtlCol="0" anchor="t">
            <a:spAutoFit/>
          </a:bodyPr>
          <a:lstStyle/>
          <a:p>
            <a:pPr algn="l">
              <a:lnSpc>
                <a:spcPts val="2456"/>
              </a:lnSpc>
            </a:pPr>
            <a:r>
              <a:rPr lang="en-US" sz="2253" b="1" spc="-144">
                <a:solidFill>
                  <a:srgbClr val="030303"/>
                </a:solidFill>
                <a:latin typeface="Cy Grotesk Key Semi-Bold"/>
                <a:ea typeface="Cy Grotesk Key Semi-Bold"/>
                <a:cs typeface="Cy Grotesk Key Semi-Bold"/>
                <a:sym typeface="Cy Grotesk Key Semi-Bold"/>
              </a:rPr>
              <a:t>Competitor Analysis</a:t>
            </a:r>
          </a:p>
        </p:txBody>
      </p:sp>
      <p:sp>
        <p:nvSpPr>
          <p:cNvPr id="45" name="TextBox 45"/>
          <p:cNvSpPr txBox="1"/>
          <p:nvPr/>
        </p:nvSpPr>
        <p:spPr>
          <a:xfrm>
            <a:off x="13895916" y="6551857"/>
            <a:ext cx="3648918" cy="1661740"/>
          </a:xfrm>
          <a:prstGeom prst="rect">
            <a:avLst/>
          </a:prstGeom>
        </p:spPr>
        <p:txBody>
          <a:bodyPr lIns="0" tIns="0" rIns="0" bIns="0" rtlCol="0" anchor="t">
            <a:spAutoFit/>
          </a:bodyPr>
          <a:lstStyle/>
          <a:p>
            <a:pPr algn="l">
              <a:lnSpc>
                <a:spcPts val="4483"/>
              </a:lnSpc>
              <a:spcBef>
                <a:spcPct val="0"/>
              </a:spcBef>
            </a:pPr>
            <a:r>
              <a:rPr lang="en-US" sz="3202" spc="-128">
                <a:solidFill>
                  <a:srgbClr val="030303"/>
                </a:solidFill>
                <a:latin typeface="Aileron"/>
                <a:ea typeface="Aileron"/>
                <a:cs typeface="Aileron"/>
                <a:sym typeface="Aileron"/>
              </a:rPr>
              <a:t>List existing solutions and how yours is better.</a:t>
            </a:r>
          </a:p>
        </p:txBody>
      </p:sp>
      <p:sp>
        <p:nvSpPr>
          <p:cNvPr id="46" name="TextBox 46"/>
          <p:cNvSpPr txBox="1"/>
          <p:nvPr/>
        </p:nvSpPr>
        <p:spPr>
          <a:xfrm rot="-182436">
            <a:off x="6949076" y="3764079"/>
            <a:ext cx="4296131" cy="422275"/>
          </a:xfrm>
          <a:prstGeom prst="rect">
            <a:avLst/>
          </a:prstGeom>
        </p:spPr>
        <p:txBody>
          <a:bodyPr lIns="0" tIns="0" rIns="0" bIns="0" rtlCol="0" anchor="t">
            <a:spAutoFit/>
          </a:bodyPr>
          <a:lstStyle/>
          <a:p>
            <a:pPr algn="ctr">
              <a:lnSpc>
                <a:spcPts val="3499"/>
              </a:lnSpc>
              <a:spcBef>
                <a:spcPct val="0"/>
              </a:spcBef>
            </a:pPr>
            <a:r>
              <a:rPr lang="en-US" sz="2499" b="1" spc="-99">
                <a:solidFill>
                  <a:srgbClr val="030303"/>
                </a:solidFill>
                <a:latin typeface="Aileron Bold"/>
                <a:ea typeface="Aileron Bold"/>
                <a:cs typeface="Aileron Bold"/>
                <a:sym typeface="Aileron Bold"/>
              </a:rPr>
              <a:t>Standing Out in the Market</a:t>
            </a:r>
          </a:p>
        </p:txBody>
      </p:sp>
      <p:grpSp>
        <p:nvGrpSpPr>
          <p:cNvPr id="47" name="Group 47"/>
          <p:cNvGrpSpPr/>
          <p:nvPr/>
        </p:nvGrpSpPr>
        <p:grpSpPr>
          <a:xfrm>
            <a:off x="2441468" y="-890156"/>
            <a:ext cx="2136713" cy="213671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49" name="TextBox 4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50" name="Group 50"/>
          <p:cNvGrpSpPr/>
          <p:nvPr/>
        </p:nvGrpSpPr>
        <p:grpSpPr>
          <a:xfrm>
            <a:off x="430913" y="9258300"/>
            <a:ext cx="2136713" cy="213671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52" name="TextBox 52"/>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p:cover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a:off x="-2889575" y="851809"/>
            <a:ext cx="8613438" cy="8845636"/>
          </a:xfrm>
          <a:custGeom>
            <a:avLst/>
            <a:gdLst/>
            <a:ahLst/>
            <a:cxnLst/>
            <a:rect l="l" t="t" r="r" b="b"/>
            <a:pathLst>
              <a:path w="8613438" h="8845636">
                <a:moveTo>
                  <a:pt x="0" y="0"/>
                </a:moveTo>
                <a:lnTo>
                  <a:pt x="8613438" y="0"/>
                </a:lnTo>
                <a:lnTo>
                  <a:pt x="8613438" y="8845636"/>
                </a:lnTo>
                <a:lnTo>
                  <a:pt x="0" y="8845636"/>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flipH="1" flipV="1">
            <a:off x="-3834745" y="-4017614"/>
            <a:ext cx="16881985" cy="16881985"/>
          </a:xfrm>
          <a:custGeom>
            <a:avLst/>
            <a:gdLst/>
            <a:ahLst/>
            <a:cxnLst/>
            <a:rect l="l" t="t" r="r" b="b"/>
            <a:pathLst>
              <a:path w="16881985" h="16881985">
                <a:moveTo>
                  <a:pt x="16881985" y="16881984"/>
                </a:moveTo>
                <a:lnTo>
                  <a:pt x="0" y="16881984"/>
                </a:lnTo>
                <a:lnTo>
                  <a:pt x="0" y="0"/>
                </a:lnTo>
                <a:lnTo>
                  <a:pt x="16881985" y="0"/>
                </a:lnTo>
                <a:lnTo>
                  <a:pt x="16881985" y="16881984"/>
                </a:lnTo>
                <a:close/>
              </a:path>
            </a:pathLst>
          </a:custGeom>
          <a:blipFill>
            <a:blip r:embed="rId4">
              <a:alphaModFix amt="51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4724308" y="7259203"/>
            <a:ext cx="6999673" cy="699967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6" name="TextBox 6"/>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11411163" y="-5949666"/>
            <a:ext cx="8029323" cy="802932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1224290" y="3077884"/>
            <a:ext cx="5201890" cy="3226361"/>
            <a:chOff x="0" y="0"/>
            <a:chExt cx="1861359" cy="1154468"/>
          </a:xfrm>
        </p:grpSpPr>
        <p:sp>
          <p:nvSpPr>
            <p:cNvPr id="11" name="Freeform 11"/>
            <p:cNvSpPr/>
            <p:nvPr/>
          </p:nvSpPr>
          <p:spPr>
            <a:xfrm>
              <a:off x="0" y="0"/>
              <a:ext cx="1861359" cy="1154468"/>
            </a:xfrm>
            <a:custGeom>
              <a:avLst/>
              <a:gdLst/>
              <a:ahLst/>
              <a:cxnLst/>
              <a:rect l="l" t="t" r="r" b="b"/>
              <a:pathLst>
                <a:path w="1861359" h="1154468">
                  <a:moveTo>
                    <a:pt x="68461" y="0"/>
                  </a:moveTo>
                  <a:lnTo>
                    <a:pt x="1792898" y="0"/>
                  </a:lnTo>
                  <a:cubicBezTo>
                    <a:pt x="1830708" y="0"/>
                    <a:pt x="1861359" y="30651"/>
                    <a:pt x="1861359" y="68461"/>
                  </a:cubicBezTo>
                  <a:lnTo>
                    <a:pt x="1861359" y="1086007"/>
                  </a:lnTo>
                  <a:cubicBezTo>
                    <a:pt x="1861359" y="1123817"/>
                    <a:pt x="1830708" y="1154468"/>
                    <a:pt x="1792898" y="1154468"/>
                  </a:cubicBezTo>
                  <a:lnTo>
                    <a:pt x="68461" y="1154468"/>
                  </a:lnTo>
                  <a:cubicBezTo>
                    <a:pt x="30651" y="1154468"/>
                    <a:pt x="0" y="1123817"/>
                    <a:pt x="0" y="1086007"/>
                  </a:cubicBezTo>
                  <a:lnTo>
                    <a:pt x="0" y="68461"/>
                  </a:lnTo>
                  <a:cubicBezTo>
                    <a:pt x="0" y="30651"/>
                    <a:pt x="30651" y="0"/>
                    <a:pt x="68461" y="0"/>
                  </a:cubicBezTo>
                  <a:close/>
                </a:path>
              </a:pathLst>
            </a:custGeom>
            <a:solidFill>
              <a:srgbClr val="F9FBFF"/>
            </a:solidFill>
            <a:ln w="19050" cap="rnd">
              <a:solidFill>
                <a:srgbClr val="DCDCDC"/>
              </a:solidFill>
              <a:prstDash val="solid"/>
              <a:round/>
            </a:ln>
          </p:spPr>
        </p:sp>
        <p:sp>
          <p:nvSpPr>
            <p:cNvPr id="12" name="TextBox 12"/>
            <p:cNvSpPr txBox="1"/>
            <p:nvPr/>
          </p:nvSpPr>
          <p:spPr>
            <a:xfrm>
              <a:off x="0" y="-47625"/>
              <a:ext cx="1861359" cy="1202093"/>
            </a:xfrm>
            <a:prstGeom prst="rect">
              <a:avLst/>
            </a:prstGeom>
          </p:spPr>
          <p:txBody>
            <a:bodyPr lIns="50800" tIns="50800" rIns="50800" bIns="50800" rtlCol="0" anchor="ctr"/>
            <a:lstStyle/>
            <a:p>
              <a:pPr algn="ctr">
                <a:lnSpc>
                  <a:spcPts val="3220"/>
                </a:lnSpc>
              </a:pPr>
              <a:endParaRPr/>
            </a:p>
          </p:txBody>
        </p:sp>
      </p:grpSp>
      <p:grpSp>
        <p:nvGrpSpPr>
          <p:cNvPr id="13" name="Group 13"/>
          <p:cNvGrpSpPr/>
          <p:nvPr/>
        </p:nvGrpSpPr>
        <p:grpSpPr>
          <a:xfrm>
            <a:off x="9234152" y="6399496"/>
            <a:ext cx="5201890" cy="3226361"/>
            <a:chOff x="0" y="0"/>
            <a:chExt cx="1861359" cy="1154468"/>
          </a:xfrm>
        </p:grpSpPr>
        <p:sp>
          <p:nvSpPr>
            <p:cNvPr id="14" name="Freeform 14"/>
            <p:cNvSpPr/>
            <p:nvPr/>
          </p:nvSpPr>
          <p:spPr>
            <a:xfrm>
              <a:off x="0" y="0"/>
              <a:ext cx="1861359" cy="1154468"/>
            </a:xfrm>
            <a:custGeom>
              <a:avLst/>
              <a:gdLst/>
              <a:ahLst/>
              <a:cxnLst/>
              <a:rect l="l" t="t" r="r" b="b"/>
              <a:pathLst>
                <a:path w="1861359" h="1154468">
                  <a:moveTo>
                    <a:pt x="68461" y="0"/>
                  </a:moveTo>
                  <a:lnTo>
                    <a:pt x="1792898" y="0"/>
                  </a:lnTo>
                  <a:cubicBezTo>
                    <a:pt x="1830708" y="0"/>
                    <a:pt x="1861359" y="30651"/>
                    <a:pt x="1861359" y="68461"/>
                  </a:cubicBezTo>
                  <a:lnTo>
                    <a:pt x="1861359" y="1086007"/>
                  </a:lnTo>
                  <a:cubicBezTo>
                    <a:pt x="1861359" y="1123817"/>
                    <a:pt x="1830708" y="1154468"/>
                    <a:pt x="1792898" y="1154468"/>
                  </a:cubicBezTo>
                  <a:lnTo>
                    <a:pt x="68461" y="1154468"/>
                  </a:lnTo>
                  <a:cubicBezTo>
                    <a:pt x="30651" y="1154468"/>
                    <a:pt x="0" y="1123817"/>
                    <a:pt x="0" y="1086007"/>
                  </a:cubicBezTo>
                  <a:lnTo>
                    <a:pt x="0" y="68461"/>
                  </a:lnTo>
                  <a:cubicBezTo>
                    <a:pt x="0" y="30651"/>
                    <a:pt x="30651" y="0"/>
                    <a:pt x="68461" y="0"/>
                  </a:cubicBezTo>
                  <a:close/>
                </a:path>
              </a:pathLst>
            </a:custGeom>
            <a:solidFill>
              <a:srgbClr val="F9FBFF"/>
            </a:solidFill>
            <a:ln w="19050" cap="rnd">
              <a:solidFill>
                <a:srgbClr val="DCDCDC"/>
              </a:solidFill>
              <a:prstDash val="solid"/>
              <a:round/>
            </a:ln>
          </p:spPr>
        </p:sp>
        <p:sp>
          <p:nvSpPr>
            <p:cNvPr id="15" name="TextBox 15"/>
            <p:cNvSpPr txBox="1"/>
            <p:nvPr/>
          </p:nvSpPr>
          <p:spPr>
            <a:xfrm>
              <a:off x="0" y="-47625"/>
              <a:ext cx="1861359" cy="1202093"/>
            </a:xfrm>
            <a:prstGeom prst="rect">
              <a:avLst/>
            </a:prstGeom>
          </p:spPr>
          <p:txBody>
            <a:bodyPr lIns="50800" tIns="50800" rIns="50800" bIns="50800" rtlCol="0" anchor="ctr"/>
            <a:lstStyle/>
            <a:p>
              <a:pPr algn="ctr">
                <a:lnSpc>
                  <a:spcPts val="3220"/>
                </a:lnSpc>
              </a:pPr>
              <a:endParaRPr/>
            </a:p>
          </p:txBody>
        </p:sp>
      </p:grpSp>
      <p:grpSp>
        <p:nvGrpSpPr>
          <p:cNvPr id="16" name="Group 16"/>
          <p:cNvGrpSpPr/>
          <p:nvPr/>
        </p:nvGrpSpPr>
        <p:grpSpPr>
          <a:xfrm>
            <a:off x="6579618" y="3077884"/>
            <a:ext cx="5201890" cy="3226361"/>
            <a:chOff x="0" y="0"/>
            <a:chExt cx="1861359" cy="1154468"/>
          </a:xfrm>
        </p:grpSpPr>
        <p:sp>
          <p:nvSpPr>
            <p:cNvPr id="17" name="Freeform 17"/>
            <p:cNvSpPr/>
            <p:nvPr/>
          </p:nvSpPr>
          <p:spPr>
            <a:xfrm>
              <a:off x="0" y="0"/>
              <a:ext cx="1861359" cy="1154468"/>
            </a:xfrm>
            <a:custGeom>
              <a:avLst/>
              <a:gdLst/>
              <a:ahLst/>
              <a:cxnLst/>
              <a:rect l="l" t="t" r="r" b="b"/>
              <a:pathLst>
                <a:path w="1861359" h="1154468">
                  <a:moveTo>
                    <a:pt x="68461" y="0"/>
                  </a:moveTo>
                  <a:lnTo>
                    <a:pt x="1792898" y="0"/>
                  </a:lnTo>
                  <a:cubicBezTo>
                    <a:pt x="1830708" y="0"/>
                    <a:pt x="1861359" y="30651"/>
                    <a:pt x="1861359" y="68461"/>
                  </a:cubicBezTo>
                  <a:lnTo>
                    <a:pt x="1861359" y="1086007"/>
                  </a:lnTo>
                  <a:cubicBezTo>
                    <a:pt x="1861359" y="1123817"/>
                    <a:pt x="1830708" y="1154468"/>
                    <a:pt x="1792898" y="1154468"/>
                  </a:cubicBezTo>
                  <a:lnTo>
                    <a:pt x="68461" y="1154468"/>
                  </a:lnTo>
                  <a:cubicBezTo>
                    <a:pt x="30651" y="1154468"/>
                    <a:pt x="0" y="1123817"/>
                    <a:pt x="0" y="1086007"/>
                  </a:cubicBezTo>
                  <a:lnTo>
                    <a:pt x="0" y="68461"/>
                  </a:lnTo>
                  <a:cubicBezTo>
                    <a:pt x="0" y="30651"/>
                    <a:pt x="30651" y="0"/>
                    <a:pt x="68461" y="0"/>
                  </a:cubicBezTo>
                  <a:close/>
                </a:path>
              </a:pathLst>
            </a:custGeom>
            <a:solidFill>
              <a:srgbClr val="E1A45C"/>
            </a:solidFill>
          </p:spPr>
        </p:sp>
        <p:sp>
          <p:nvSpPr>
            <p:cNvPr id="18" name="TextBox 18"/>
            <p:cNvSpPr txBox="1"/>
            <p:nvPr/>
          </p:nvSpPr>
          <p:spPr>
            <a:xfrm>
              <a:off x="0" y="-47625"/>
              <a:ext cx="1861359" cy="1202093"/>
            </a:xfrm>
            <a:prstGeom prst="rect">
              <a:avLst/>
            </a:prstGeom>
          </p:spPr>
          <p:txBody>
            <a:bodyPr lIns="50800" tIns="50800" rIns="50800" bIns="50800" rtlCol="0" anchor="ctr"/>
            <a:lstStyle/>
            <a:p>
              <a:pPr algn="ctr">
                <a:lnSpc>
                  <a:spcPts val="3220"/>
                </a:lnSpc>
              </a:pPr>
              <a:endParaRPr/>
            </a:p>
          </p:txBody>
        </p:sp>
      </p:grpSp>
      <p:grpSp>
        <p:nvGrpSpPr>
          <p:cNvPr id="19" name="Group 19"/>
          <p:cNvGrpSpPr/>
          <p:nvPr/>
        </p:nvGrpSpPr>
        <p:grpSpPr>
          <a:xfrm>
            <a:off x="11892649" y="3077884"/>
            <a:ext cx="5201890" cy="3226361"/>
            <a:chOff x="0" y="0"/>
            <a:chExt cx="1861359" cy="1154468"/>
          </a:xfrm>
        </p:grpSpPr>
        <p:sp>
          <p:nvSpPr>
            <p:cNvPr id="20" name="Freeform 20"/>
            <p:cNvSpPr/>
            <p:nvPr/>
          </p:nvSpPr>
          <p:spPr>
            <a:xfrm>
              <a:off x="0" y="0"/>
              <a:ext cx="1861359" cy="1154468"/>
            </a:xfrm>
            <a:custGeom>
              <a:avLst/>
              <a:gdLst/>
              <a:ahLst/>
              <a:cxnLst/>
              <a:rect l="l" t="t" r="r" b="b"/>
              <a:pathLst>
                <a:path w="1861359" h="1154468">
                  <a:moveTo>
                    <a:pt x="68461" y="0"/>
                  </a:moveTo>
                  <a:lnTo>
                    <a:pt x="1792898" y="0"/>
                  </a:lnTo>
                  <a:cubicBezTo>
                    <a:pt x="1830708" y="0"/>
                    <a:pt x="1861359" y="30651"/>
                    <a:pt x="1861359" y="68461"/>
                  </a:cubicBezTo>
                  <a:lnTo>
                    <a:pt x="1861359" y="1086007"/>
                  </a:lnTo>
                  <a:cubicBezTo>
                    <a:pt x="1861359" y="1123817"/>
                    <a:pt x="1830708" y="1154468"/>
                    <a:pt x="1792898" y="1154468"/>
                  </a:cubicBezTo>
                  <a:lnTo>
                    <a:pt x="68461" y="1154468"/>
                  </a:lnTo>
                  <a:cubicBezTo>
                    <a:pt x="30651" y="1154468"/>
                    <a:pt x="0" y="1123817"/>
                    <a:pt x="0" y="1086007"/>
                  </a:cubicBezTo>
                  <a:lnTo>
                    <a:pt x="0" y="68461"/>
                  </a:lnTo>
                  <a:cubicBezTo>
                    <a:pt x="0" y="30651"/>
                    <a:pt x="30651" y="0"/>
                    <a:pt x="68461" y="0"/>
                  </a:cubicBezTo>
                  <a:close/>
                </a:path>
              </a:pathLst>
            </a:custGeom>
            <a:solidFill>
              <a:srgbClr val="F9FBFF"/>
            </a:solidFill>
            <a:ln w="19050" cap="rnd">
              <a:solidFill>
                <a:srgbClr val="DCDCDC"/>
              </a:solidFill>
              <a:prstDash val="solid"/>
              <a:round/>
            </a:ln>
          </p:spPr>
        </p:sp>
        <p:sp>
          <p:nvSpPr>
            <p:cNvPr id="21" name="TextBox 21"/>
            <p:cNvSpPr txBox="1"/>
            <p:nvPr/>
          </p:nvSpPr>
          <p:spPr>
            <a:xfrm>
              <a:off x="0" y="-47625"/>
              <a:ext cx="1861359" cy="1202093"/>
            </a:xfrm>
            <a:prstGeom prst="rect">
              <a:avLst/>
            </a:prstGeom>
          </p:spPr>
          <p:txBody>
            <a:bodyPr lIns="50800" tIns="50800" rIns="50800" bIns="50800" rtlCol="0" anchor="ctr"/>
            <a:lstStyle/>
            <a:p>
              <a:pPr algn="ctr">
                <a:lnSpc>
                  <a:spcPts val="3220"/>
                </a:lnSpc>
              </a:pPr>
              <a:endParaRPr/>
            </a:p>
          </p:txBody>
        </p:sp>
      </p:grpSp>
      <p:grpSp>
        <p:nvGrpSpPr>
          <p:cNvPr id="22" name="Group 22"/>
          <p:cNvGrpSpPr/>
          <p:nvPr/>
        </p:nvGrpSpPr>
        <p:grpSpPr>
          <a:xfrm>
            <a:off x="3882787" y="6399496"/>
            <a:ext cx="5201890" cy="3226361"/>
            <a:chOff x="0" y="0"/>
            <a:chExt cx="1861359" cy="1154468"/>
          </a:xfrm>
        </p:grpSpPr>
        <p:sp>
          <p:nvSpPr>
            <p:cNvPr id="23" name="Freeform 23"/>
            <p:cNvSpPr/>
            <p:nvPr/>
          </p:nvSpPr>
          <p:spPr>
            <a:xfrm>
              <a:off x="0" y="0"/>
              <a:ext cx="1861359" cy="1154468"/>
            </a:xfrm>
            <a:custGeom>
              <a:avLst/>
              <a:gdLst/>
              <a:ahLst/>
              <a:cxnLst/>
              <a:rect l="l" t="t" r="r" b="b"/>
              <a:pathLst>
                <a:path w="1861359" h="1154468">
                  <a:moveTo>
                    <a:pt x="68461" y="0"/>
                  </a:moveTo>
                  <a:lnTo>
                    <a:pt x="1792898" y="0"/>
                  </a:lnTo>
                  <a:cubicBezTo>
                    <a:pt x="1830708" y="0"/>
                    <a:pt x="1861359" y="30651"/>
                    <a:pt x="1861359" y="68461"/>
                  </a:cubicBezTo>
                  <a:lnTo>
                    <a:pt x="1861359" y="1086007"/>
                  </a:lnTo>
                  <a:cubicBezTo>
                    <a:pt x="1861359" y="1123817"/>
                    <a:pt x="1830708" y="1154468"/>
                    <a:pt x="1792898" y="1154468"/>
                  </a:cubicBezTo>
                  <a:lnTo>
                    <a:pt x="68461" y="1154468"/>
                  </a:lnTo>
                  <a:cubicBezTo>
                    <a:pt x="30651" y="1154468"/>
                    <a:pt x="0" y="1123817"/>
                    <a:pt x="0" y="1086007"/>
                  </a:cubicBezTo>
                  <a:lnTo>
                    <a:pt x="0" y="68461"/>
                  </a:lnTo>
                  <a:cubicBezTo>
                    <a:pt x="0" y="30651"/>
                    <a:pt x="30651" y="0"/>
                    <a:pt x="68461" y="0"/>
                  </a:cubicBezTo>
                  <a:close/>
                </a:path>
              </a:pathLst>
            </a:custGeom>
            <a:solidFill>
              <a:srgbClr val="E1A45C"/>
            </a:solidFill>
          </p:spPr>
        </p:sp>
        <p:sp>
          <p:nvSpPr>
            <p:cNvPr id="24" name="TextBox 24"/>
            <p:cNvSpPr txBox="1"/>
            <p:nvPr/>
          </p:nvSpPr>
          <p:spPr>
            <a:xfrm>
              <a:off x="0" y="-47625"/>
              <a:ext cx="1861359" cy="1202093"/>
            </a:xfrm>
            <a:prstGeom prst="rect">
              <a:avLst/>
            </a:prstGeom>
          </p:spPr>
          <p:txBody>
            <a:bodyPr lIns="50800" tIns="50800" rIns="50800" bIns="50800" rtlCol="0" anchor="ctr"/>
            <a:lstStyle/>
            <a:p>
              <a:pPr algn="ctr">
                <a:lnSpc>
                  <a:spcPts val="3220"/>
                </a:lnSpc>
              </a:pPr>
              <a:endParaRPr/>
            </a:p>
          </p:txBody>
        </p:sp>
      </p:grpSp>
      <p:sp>
        <p:nvSpPr>
          <p:cNvPr id="25" name="Freeform 25"/>
          <p:cNvSpPr/>
          <p:nvPr/>
        </p:nvSpPr>
        <p:spPr>
          <a:xfrm>
            <a:off x="6944683" y="3296451"/>
            <a:ext cx="519086" cy="495078"/>
          </a:xfrm>
          <a:custGeom>
            <a:avLst/>
            <a:gdLst/>
            <a:ahLst/>
            <a:cxnLst/>
            <a:rect l="l" t="t" r="r" b="b"/>
            <a:pathLst>
              <a:path w="519086" h="495078">
                <a:moveTo>
                  <a:pt x="0" y="0"/>
                </a:moveTo>
                <a:lnTo>
                  <a:pt x="519085" y="0"/>
                </a:lnTo>
                <a:lnTo>
                  <a:pt x="519085" y="495078"/>
                </a:lnTo>
                <a:lnTo>
                  <a:pt x="0" y="495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6" name="Group 26"/>
          <p:cNvGrpSpPr/>
          <p:nvPr/>
        </p:nvGrpSpPr>
        <p:grpSpPr>
          <a:xfrm>
            <a:off x="6839901" y="838982"/>
            <a:ext cx="4082845" cy="815150"/>
            <a:chOff x="0" y="0"/>
            <a:chExt cx="5443793" cy="1086866"/>
          </a:xfrm>
        </p:grpSpPr>
        <p:sp>
          <p:nvSpPr>
            <p:cNvPr id="27" name="Freeform 27"/>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8"/>
              <a:stretch>
                <a:fillRect/>
              </a:stretch>
            </a:blipFill>
          </p:spPr>
        </p:sp>
        <p:sp>
          <p:nvSpPr>
            <p:cNvPr id="28" name="TextBox 28"/>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29" name="Freeform 29"/>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9"/>
              <a:stretch>
                <a:fillRect b="-29865"/>
              </a:stretch>
            </a:blipFill>
          </p:spPr>
        </p:sp>
        <p:sp>
          <p:nvSpPr>
            <p:cNvPr id="30" name="AutoShape 30"/>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31" name="AutoShape 31"/>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32" name="AutoShape 32"/>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33" name="AutoShape 33"/>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sp>
        <p:nvSpPr>
          <p:cNvPr id="34" name="Freeform 34"/>
          <p:cNvSpPr/>
          <p:nvPr/>
        </p:nvSpPr>
        <p:spPr>
          <a:xfrm>
            <a:off x="1474819" y="3222480"/>
            <a:ext cx="503726" cy="539465"/>
          </a:xfrm>
          <a:custGeom>
            <a:avLst/>
            <a:gdLst/>
            <a:ahLst/>
            <a:cxnLst/>
            <a:rect l="l" t="t" r="r" b="b"/>
            <a:pathLst>
              <a:path w="503726" h="539465">
                <a:moveTo>
                  <a:pt x="0" y="0"/>
                </a:moveTo>
                <a:lnTo>
                  <a:pt x="503726" y="0"/>
                </a:lnTo>
                <a:lnTo>
                  <a:pt x="503726" y="539466"/>
                </a:lnTo>
                <a:lnTo>
                  <a:pt x="0" y="539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a:off x="12379122" y="3404990"/>
            <a:ext cx="808119" cy="635384"/>
          </a:xfrm>
          <a:custGeom>
            <a:avLst/>
            <a:gdLst/>
            <a:ahLst/>
            <a:cxnLst/>
            <a:rect l="l" t="t" r="r" b="b"/>
            <a:pathLst>
              <a:path w="808119" h="635384">
                <a:moveTo>
                  <a:pt x="0" y="0"/>
                </a:moveTo>
                <a:lnTo>
                  <a:pt x="808120" y="0"/>
                </a:lnTo>
                <a:lnTo>
                  <a:pt x="808120" y="635384"/>
                </a:lnTo>
                <a:lnTo>
                  <a:pt x="0" y="6353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36"/>
          <p:cNvSpPr/>
          <p:nvPr/>
        </p:nvSpPr>
        <p:spPr>
          <a:xfrm>
            <a:off x="4281423" y="6677376"/>
            <a:ext cx="539465" cy="539465"/>
          </a:xfrm>
          <a:custGeom>
            <a:avLst/>
            <a:gdLst/>
            <a:ahLst/>
            <a:cxnLst/>
            <a:rect l="l" t="t" r="r" b="b"/>
            <a:pathLst>
              <a:path w="539465" h="539465">
                <a:moveTo>
                  <a:pt x="0" y="0"/>
                </a:moveTo>
                <a:lnTo>
                  <a:pt x="539465" y="0"/>
                </a:lnTo>
                <a:lnTo>
                  <a:pt x="539465" y="539465"/>
                </a:lnTo>
                <a:lnTo>
                  <a:pt x="0" y="5394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Freeform 37"/>
          <p:cNvSpPr/>
          <p:nvPr/>
        </p:nvSpPr>
        <p:spPr>
          <a:xfrm>
            <a:off x="9570367" y="6669122"/>
            <a:ext cx="552935" cy="633736"/>
          </a:xfrm>
          <a:custGeom>
            <a:avLst/>
            <a:gdLst/>
            <a:ahLst/>
            <a:cxnLst/>
            <a:rect l="l" t="t" r="r" b="b"/>
            <a:pathLst>
              <a:path w="552935" h="633736">
                <a:moveTo>
                  <a:pt x="0" y="0"/>
                </a:moveTo>
                <a:lnTo>
                  <a:pt x="552935" y="0"/>
                </a:lnTo>
                <a:lnTo>
                  <a:pt x="552935" y="633737"/>
                </a:lnTo>
                <a:lnTo>
                  <a:pt x="0" y="6337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8" name="TextBox 38"/>
          <p:cNvSpPr txBox="1"/>
          <p:nvPr/>
        </p:nvSpPr>
        <p:spPr>
          <a:xfrm>
            <a:off x="3563692" y="1969668"/>
            <a:ext cx="11160615" cy="974866"/>
          </a:xfrm>
          <a:prstGeom prst="rect">
            <a:avLst/>
          </a:prstGeom>
        </p:spPr>
        <p:txBody>
          <a:bodyPr lIns="0" tIns="0" rIns="0" bIns="0" rtlCol="0" anchor="t">
            <a:spAutoFit/>
          </a:bodyPr>
          <a:lstStyle/>
          <a:p>
            <a:pPr algn="ctr">
              <a:lnSpc>
                <a:spcPts val="7144"/>
              </a:lnSpc>
            </a:pPr>
            <a:r>
              <a:rPr lang="en-US" sz="7600" b="1" spc="-486">
                <a:solidFill>
                  <a:srgbClr val="F9FBFF"/>
                </a:solidFill>
                <a:latin typeface="Cy Grotesk Key Semi-Bold"/>
                <a:ea typeface="Cy Grotesk Key Semi-Bold"/>
                <a:cs typeface="Cy Grotesk Key Semi-Bold"/>
                <a:sym typeface="Cy Grotesk Key Semi-Bold"/>
              </a:rPr>
              <a:t>Future Scope &amp; Impact</a:t>
            </a:r>
          </a:p>
        </p:txBody>
      </p:sp>
      <p:sp>
        <p:nvSpPr>
          <p:cNvPr id="39" name="TextBox 39"/>
          <p:cNvSpPr txBox="1"/>
          <p:nvPr/>
        </p:nvSpPr>
        <p:spPr>
          <a:xfrm>
            <a:off x="1472952" y="3790521"/>
            <a:ext cx="3241326" cy="271752"/>
          </a:xfrm>
          <a:prstGeom prst="rect">
            <a:avLst/>
          </a:prstGeom>
        </p:spPr>
        <p:txBody>
          <a:bodyPr lIns="0" tIns="0" rIns="0" bIns="0" rtlCol="0" anchor="t">
            <a:spAutoFit/>
          </a:bodyPr>
          <a:lstStyle/>
          <a:p>
            <a:pPr algn="l">
              <a:lnSpc>
                <a:spcPts val="2181"/>
              </a:lnSpc>
            </a:pPr>
            <a:r>
              <a:rPr lang="en-US" sz="2001" b="1" spc="-128">
                <a:solidFill>
                  <a:srgbClr val="030303"/>
                </a:solidFill>
                <a:latin typeface="Cy Grotesk Key Semi-Bold"/>
                <a:ea typeface="Cy Grotesk Key Semi-Bold"/>
                <a:cs typeface="Cy Grotesk Key Semi-Bold"/>
                <a:sym typeface="Cy Grotesk Key Semi-Bold"/>
              </a:rPr>
              <a:t>Scalability</a:t>
            </a:r>
          </a:p>
        </p:txBody>
      </p:sp>
      <p:sp>
        <p:nvSpPr>
          <p:cNvPr id="40" name="TextBox 40"/>
          <p:cNvSpPr txBox="1"/>
          <p:nvPr/>
        </p:nvSpPr>
        <p:spPr>
          <a:xfrm>
            <a:off x="9562059" y="7375205"/>
            <a:ext cx="3241326" cy="544117"/>
          </a:xfrm>
          <a:prstGeom prst="rect">
            <a:avLst/>
          </a:prstGeom>
        </p:spPr>
        <p:txBody>
          <a:bodyPr lIns="0" tIns="0" rIns="0" bIns="0" rtlCol="0" anchor="t">
            <a:spAutoFit/>
          </a:bodyPr>
          <a:lstStyle/>
          <a:p>
            <a:pPr algn="l">
              <a:lnSpc>
                <a:spcPts val="2181"/>
              </a:lnSpc>
            </a:pPr>
            <a:r>
              <a:rPr lang="en-US" sz="2001" b="1" spc="-128">
                <a:solidFill>
                  <a:srgbClr val="030303"/>
                </a:solidFill>
                <a:latin typeface="Cy Grotesk Key Semi-Bold"/>
                <a:ea typeface="Cy Grotesk Key Semi-Bold"/>
                <a:cs typeface="Cy Grotesk Key Semi-Bold"/>
                <a:sym typeface="Cy Grotesk Key Semi-Bold"/>
              </a:rPr>
              <a:t>Environmental &amp; Societal Impact</a:t>
            </a:r>
          </a:p>
        </p:txBody>
      </p:sp>
      <p:sp>
        <p:nvSpPr>
          <p:cNvPr id="41" name="TextBox 41"/>
          <p:cNvSpPr txBox="1"/>
          <p:nvPr/>
        </p:nvSpPr>
        <p:spPr>
          <a:xfrm>
            <a:off x="1462628" y="4110157"/>
            <a:ext cx="3241326" cy="2002042"/>
          </a:xfrm>
          <a:prstGeom prst="rect">
            <a:avLst/>
          </a:prstGeom>
        </p:spPr>
        <p:txBody>
          <a:bodyPr lIns="0" tIns="0" rIns="0" bIns="0" rtlCol="0" anchor="t">
            <a:spAutoFit/>
          </a:bodyPr>
          <a:lstStyle/>
          <a:p>
            <a:pPr algn="l">
              <a:lnSpc>
                <a:spcPts val="3688"/>
              </a:lnSpc>
            </a:pPr>
            <a:r>
              <a:rPr lang="en-US" sz="2634" spc="-105">
                <a:solidFill>
                  <a:srgbClr val="030303"/>
                </a:solidFill>
                <a:latin typeface="Aileron"/>
                <a:ea typeface="Aileron"/>
                <a:cs typeface="Aileron"/>
                <a:sym typeface="Aileron"/>
              </a:rPr>
              <a:t>How can this prototype be expanded into a full-scale product?</a:t>
            </a:r>
          </a:p>
          <a:p>
            <a:pPr algn="l">
              <a:lnSpc>
                <a:spcPts val="5054"/>
              </a:lnSpc>
              <a:spcBef>
                <a:spcPct val="0"/>
              </a:spcBef>
            </a:pPr>
            <a:endParaRPr lang="en-US" sz="2634" spc="-105">
              <a:solidFill>
                <a:srgbClr val="030303"/>
              </a:solidFill>
              <a:latin typeface="Aileron"/>
              <a:ea typeface="Aileron"/>
              <a:cs typeface="Aileron"/>
              <a:sym typeface="Aileron"/>
            </a:endParaRPr>
          </a:p>
        </p:txBody>
      </p:sp>
      <p:sp>
        <p:nvSpPr>
          <p:cNvPr id="42" name="TextBox 42"/>
          <p:cNvSpPr txBox="1"/>
          <p:nvPr/>
        </p:nvSpPr>
        <p:spPr>
          <a:xfrm>
            <a:off x="9570367" y="7862172"/>
            <a:ext cx="3029376" cy="1656707"/>
          </a:xfrm>
          <a:prstGeom prst="rect">
            <a:avLst/>
          </a:prstGeom>
        </p:spPr>
        <p:txBody>
          <a:bodyPr lIns="0" tIns="0" rIns="0" bIns="0" rtlCol="0" anchor="t">
            <a:spAutoFit/>
          </a:bodyPr>
          <a:lstStyle/>
          <a:p>
            <a:pPr algn="l">
              <a:lnSpc>
                <a:spcPts val="3305"/>
              </a:lnSpc>
              <a:spcBef>
                <a:spcPct val="0"/>
              </a:spcBef>
            </a:pPr>
            <a:r>
              <a:rPr lang="en-US" sz="2361" spc="-94">
                <a:solidFill>
                  <a:srgbClr val="030303"/>
                </a:solidFill>
                <a:latin typeface="Aileron"/>
                <a:ea typeface="Aileron"/>
                <a:cs typeface="Aileron"/>
                <a:sym typeface="Aileron"/>
              </a:rPr>
              <a:t>How does your prototype contribute to sustainability or social good?</a:t>
            </a:r>
          </a:p>
        </p:txBody>
      </p:sp>
      <p:sp>
        <p:nvSpPr>
          <p:cNvPr id="43" name="TextBox 43"/>
          <p:cNvSpPr txBox="1"/>
          <p:nvPr/>
        </p:nvSpPr>
        <p:spPr>
          <a:xfrm>
            <a:off x="6944683" y="3864492"/>
            <a:ext cx="3241326" cy="544117"/>
          </a:xfrm>
          <a:prstGeom prst="rect">
            <a:avLst/>
          </a:prstGeom>
        </p:spPr>
        <p:txBody>
          <a:bodyPr lIns="0" tIns="0" rIns="0" bIns="0" rtlCol="0" anchor="t">
            <a:spAutoFit/>
          </a:bodyPr>
          <a:lstStyle/>
          <a:p>
            <a:pPr algn="l">
              <a:lnSpc>
                <a:spcPts val="2181"/>
              </a:lnSpc>
            </a:pPr>
            <a:r>
              <a:rPr lang="en-US" sz="2001" b="1" spc="-128">
                <a:solidFill>
                  <a:srgbClr val="030303"/>
                </a:solidFill>
                <a:latin typeface="Cy Grotesk Key Semi-Bold"/>
                <a:ea typeface="Cy Grotesk Key Semi-Bold"/>
                <a:cs typeface="Cy Grotesk Key Semi-Bold"/>
                <a:sym typeface="Cy Grotesk Key Semi-Bold"/>
              </a:rPr>
              <a:t>Technological Advancements</a:t>
            </a:r>
          </a:p>
        </p:txBody>
      </p:sp>
      <p:sp>
        <p:nvSpPr>
          <p:cNvPr id="44" name="TextBox 44"/>
          <p:cNvSpPr txBox="1"/>
          <p:nvPr/>
        </p:nvSpPr>
        <p:spPr>
          <a:xfrm>
            <a:off x="6907392" y="4383227"/>
            <a:ext cx="3241326" cy="2152545"/>
          </a:xfrm>
          <a:prstGeom prst="rect">
            <a:avLst/>
          </a:prstGeom>
        </p:spPr>
        <p:txBody>
          <a:bodyPr lIns="0" tIns="0" rIns="0" bIns="0" rtlCol="0" anchor="t">
            <a:spAutoFit/>
          </a:bodyPr>
          <a:lstStyle/>
          <a:p>
            <a:pPr algn="l">
              <a:lnSpc>
                <a:spcPts val="4144"/>
              </a:lnSpc>
            </a:pPr>
            <a:r>
              <a:rPr lang="en-US" sz="2960" spc="-118">
                <a:solidFill>
                  <a:srgbClr val="030303"/>
                </a:solidFill>
                <a:latin typeface="Aileron"/>
                <a:ea typeface="Aileron"/>
                <a:cs typeface="Aileron"/>
                <a:sym typeface="Aileron"/>
              </a:rPr>
              <a:t>What future technologies could enhance it?</a:t>
            </a:r>
          </a:p>
          <a:p>
            <a:pPr algn="l">
              <a:lnSpc>
                <a:spcPts val="4902"/>
              </a:lnSpc>
              <a:spcBef>
                <a:spcPct val="0"/>
              </a:spcBef>
            </a:pPr>
            <a:endParaRPr lang="en-US" sz="2960" spc="-118">
              <a:solidFill>
                <a:srgbClr val="030303"/>
              </a:solidFill>
              <a:latin typeface="Aileron"/>
              <a:ea typeface="Aileron"/>
              <a:cs typeface="Aileron"/>
              <a:sym typeface="Aileron"/>
            </a:endParaRPr>
          </a:p>
        </p:txBody>
      </p:sp>
      <p:sp>
        <p:nvSpPr>
          <p:cNvPr id="45" name="TextBox 45"/>
          <p:cNvSpPr txBox="1"/>
          <p:nvPr/>
        </p:nvSpPr>
        <p:spPr>
          <a:xfrm>
            <a:off x="12379122" y="4068949"/>
            <a:ext cx="3182417" cy="271752"/>
          </a:xfrm>
          <a:prstGeom prst="rect">
            <a:avLst/>
          </a:prstGeom>
        </p:spPr>
        <p:txBody>
          <a:bodyPr lIns="0" tIns="0" rIns="0" bIns="0" rtlCol="0" anchor="t">
            <a:spAutoFit/>
          </a:bodyPr>
          <a:lstStyle/>
          <a:p>
            <a:pPr algn="l">
              <a:lnSpc>
                <a:spcPts val="2181"/>
              </a:lnSpc>
            </a:pPr>
            <a:r>
              <a:rPr lang="en-US" sz="2001" b="1" spc="-128">
                <a:solidFill>
                  <a:srgbClr val="030303"/>
                </a:solidFill>
                <a:latin typeface="Cy Grotesk Key Semi-Bold"/>
                <a:ea typeface="Cy Grotesk Key Semi-Bold"/>
                <a:cs typeface="Cy Grotesk Key Semi-Bold"/>
                <a:sym typeface="Cy Grotesk Key Semi-Bold"/>
              </a:rPr>
              <a:t>Implementation Feasibility</a:t>
            </a:r>
          </a:p>
        </p:txBody>
      </p:sp>
      <p:sp>
        <p:nvSpPr>
          <p:cNvPr id="46" name="TextBox 46"/>
          <p:cNvSpPr txBox="1"/>
          <p:nvPr/>
        </p:nvSpPr>
        <p:spPr>
          <a:xfrm>
            <a:off x="12394537" y="4436767"/>
            <a:ext cx="3241326" cy="1502273"/>
          </a:xfrm>
          <a:prstGeom prst="rect">
            <a:avLst/>
          </a:prstGeom>
        </p:spPr>
        <p:txBody>
          <a:bodyPr lIns="0" tIns="0" rIns="0" bIns="0" rtlCol="0" anchor="t">
            <a:spAutoFit/>
          </a:bodyPr>
          <a:lstStyle/>
          <a:p>
            <a:pPr algn="l">
              <a:lnSpc>
                <a:spcPts val="3992"/>
              </a:lnSpc>
              <a:spcBef>
                <a:spcPct val="0"/>
              </a:spcBef>
            </a:pPr>
            <a:r>
              <a:rPr lang="en-US" sz="2851" spc="-114">
                <a:solidFill>
                  <a:srgbClr val="030303"/>
                </a:solidFill>
                <a:latin typeface="Aileron"/>
                <a:ea typeface="Aileron"/>
                <a:cs typeface="Aileron"/>
                <a:sym typeface="Aileron"/>
              </a:rPr>
              <a:t>Any dependencies or challenges for real-world deployment?</a:t>
            </a:r>
          </a:p>
        </p:txBody>
      </p:sp>
      <p:sp>
        <p:nvSpPr>
          <p:cNvPr id="47" name="TextBox 47"/>
          <p:cNvSpPr txBox="1"/>
          <p:nvPr/>
        </p:nvSpPr>
        <p:spPr>
          <a:xfrm>
            <a:off x="4281423" y="7340666"/>
            <a:ext cx="3028019" cy="271752"/>
          </a:xfrm>
          <a:prstGeom prst="rect">
            <a:avLst/>
          </a:prstGeom>
        </p:spPr>
        <p:txBody>
          <a:bodyPr lIns="0" tIns="0" rIns="0" bIns="0" rtlCol="0" anchor="t">
            <a:spAutoFit/>
          </a:bodyPr>
          <a:lstStyle/>
          <a:p>
            <a:pPr algn="l">
              <a:lnSpc>
                <a:spcPts val="2181"/>
              </a:lnSpc>
            </a:pPr>
            <a:r>
              <a:rPr lang="en-US" sz="2001" b="1" spc="-128">
                <a:solidFill>
                  <a:srgbClr val="030303"/>
                </a:solidFill>
                <a:latin typeface="Cy Grotesk Key Semi-Bold"/>
                <a:ea typeface="Cy Grotesk Key Semi-Bold"/>
                <a:cs typeface="Cy Grotesk Key Semi-Bold"/>
                <a:sym typeface="Cy Grotesk Key Semi-Bold"/>
              </a:rPr>
              <a:t>Financial Sustainability</a:t>
            </a:r>
          </a:p>
        </p:txBody>
      </p:sp>
      <p:sp>
        <p:nvSpPr>
          <p:cNvPr id="48" name="TextBox 48"/>
          <p:cNvSpPr txBox="1"/>
          <p:nvPr/>
        </p:nvSpPr>
        <p:spPr>
          <a:xfrm>
            <a:off x="4245549" y="7641253"/>
            <a:ext cx="3241326" cy="2056192"/>
          </a:xfrm>
          <a:prstGeom prst="rect">
            <a:avLst/>
          </a:prstGeom>
        </p:spPr>
        <p:txBody>
          <a:bodyPr lIns="0" tIns="0" rIns="0" bIns="0" rtlCol="0" anchor="t">
            <a:spAutoFit/>
          </a:bodyPr>
          <a:lstStyle/>
          <a:p>
            <a:pPr algn="l">
              <a:lnSpc>
                <a:spcPts val="4144"/>
              </a:lnSpc>
            </a:pPr>
            <a:r>
              <a:rPr lang="en-US" sz="2960" spc="-118">
                <a:solidFill>
                  <a:srgbClr val="030303"/>
                </a:solidFill>
                <a:latin typeface="Aileron"/>
                <a:ea typeface="Aileron"/>
                <a:cs typeface="Aileron"/>
                <a:sym typeface="Aileron"/>
              </a:rPr>
              <a:t>How will this project generate revenue or sustain itself?</a:t>
            </a:r>
          </a:p>
          <a:p>
            <a:pPr algn="l">
              <a:lnSpc>
                <a:spcPts val="4144"/>
              </a:lnSpc>
              <a:spcBef>
                <a:spcPct val="0"/>
              </a:spcBef>
            </a:pPr>
            <a:endParaRPr lang="en-US" sz="2960" spc="-118">
              <a:solidFill>
                <a:srgbClr val="030303"/>
              </a:solidFill>
              <a:latin typeface="Aileron"/>
              <a:ea typeface="Aileron"/>
              <a:cs typeface="Aileron"/>
              <a:sym typeface="Aileron"/>
            </a:endParaRPr>
          </a:p>
        </p:txBody>
      </p:sp>
      <p:grpSp>
        <p:nvGrpSpPr>
          <p:cNvPr id="49" name="Group 49"/>
          <p:cNvGrpSpPr/>
          <p:nvPr/>
        </p:nvGrpSpPr>
        <p:grpSpPr>
          <a:xfrm>
            <a:off x="16109217" y="1028700"/>
            <a:ext cx="2806586" cy="2806586"/>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E1A45C">
                  <a:alpha val="49804"/>
                </a:srgbClr>
              </a:solidFill>
              <a:prstDash val="solid"/>
              <a:miter/>
            </a:ln>
          </p:spPr>
        </p:sp>
        <p:sp>
          <p:nvSpPr>
            <p:cNvPr id="51" name="TextBox 51"/>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30303"/>
        </a:solidFill>
        <a:effectLst/>
      </p:bgPr>
    </p:bg>
    <p:spTree>
      <p:nvGrpSpPr>
        <p:cNvPr id="1" name=""/>
        <p:cNvGrpSpPr/>
        <p:nvPr/>
      </p:nvGrpSpPr>
      <p:grpSpPr>
        <a:xfrm>
          <a:off x="0" y="0"/>
          <a:ext cx="0" cy="0"/>
          <a:chOff x="0" y="0"/>
          <a:chExt cx="0" cy="0"/>
        </a:xfrm>
      </p:grpSpPr>
      <p:sp>
        <p:nvSpPr>
          <p:cNvPr id="2" name="Freeform 2"/>
          <p:cNvSpPr/>
          <p:nvPr/>
        </p:nvSpPr>
        <p:spPr>
          <a:xfrm rot="-5400000">
            <a:off x="5223078" y="-3493972"/>
            <a:ext cx="18119342" cy="18119342"/>
          </a:xfrm>
          <a:custGeom>
            <a:avLst/>
            <a:gdLst/>
            <a:ahLst/>
            <a:cxnLst/>
            <a:rect l="l" t="t" r="r" b="b"/>
            <a:pathLst>
              <a:path w="18119342" h="18119342">
                <a:moveTo>
                  <a:pt x="0" y="0"/>
                </a:moveTo>
                <a:lnTo>
                  <a:pt x="18119342" y="0"/>
                </a:lnTo>
                <a:lnTo>
                  <a:pt x="18119342" y="18119342"/>
                </a:lnTo>
                <a:lnTo>
                  <a:pt x="0" y="18119342"/>
                </a:lnTo>
                <a:lnTo>
                  <a:pt x="0" y="0"/>
                </a:lnTo>
                <a:close/>
              </a:path>
            </a:pathLst>
          </a:custGeom>
          <a:blipFill>
            <a:blip r:embed="rId2">
              <a:alphaModFix amt="51000"/>
              <a:extLst>
                <a:ext uri="{96DAC541-7B7A-43D3-8B79-37D633B846F1}">
                  <asvg:svgBlip xmlns:asvg="http://schemas.microsoft.com/office/drawing/2016/SVG/main" r:embed="rId3"/>
                </a:ext>
              </a:extLst>
            </a:blip>
            <a:stretch>
              <a:fillRect/>
            </a:stretch>
          </a:blipFill>
        </p:spPr>
      </p:sp>
      <p:sp>
        <p:nvSpPr>
          <p:cNvPr id="3" name="Freeform 3"/>
          <p:cNvSpPr/>
          <p:nvPr/>
        </p:nvSpPr>
        <p:spPr>
          <a:xfrm rot="-823888">
            <a:off x="9601933" y="-2032714"/>
            <a:ext cx="9771003" cy="11150931"/>
          </a:xfrm>
          <a:custGeom>
            <a:avLst/>
            <a:gdLst/>
            <a:ahLst/>
            <a:cxnLst/>
            <a:rect l="l" t="t" r="r" b="b"/>
            <a:pathLst>
              <a:path w="9771003" h="11150931">
                <a:moveTo>
                  <a:pt x="0" y="0"/>
                </a:moveTo>
                <a:lnTo>
                  <a:pt x="9771003" y="0"/>
                </a:lnTo>
                <a:lnTo>
                  <a:pt x="9771003" y="11150931"/>
                </a:lnTo>
                <a:lnTo>
                  <a:pt x="0" y="11150931"/>
                </a:lnTo>
                <a:lnTo>
                  <a:pt x="0" y="0"/>
                </a:lnTo>
                <a:close/>
              </a:path>
            </a:pathLst>
          </a:custGeom>
          <a:blipFill>
            <a:blip r:embed="rId4">
              <a:alphaModFix amt="6000"/>
            </a:blip>
            <a:stretch>
              <a:fillRect/>
            </a:stretch>
          </a:blipFill>
        </p:spPr>
      </p:sp>
      <p:sp>
        <p:nvSpPr>
          <p:cNvPr id="4" name="TextBox 4"/>
          <p:cNvSpPr txBox="1"/>
          <p:nvPr/>
        </p:nvSpPr>
        <p:spPr>
          <a:xfrm>
            <a:off x="1028700" y="2101025"/>
            <a:ext cx="12234291" cy="860589"/>
          </a:xfrm>
          <a:prstGeom prst="rect">
            <a:avLst/>
          </a:prstGeom>
        </p:spPr>
        <p:txBody>
          <a:bodyPr lIns="0" tIns="0" rIns="0" bIns="0" rtlCol="0" anchor="t">
            <a:spAutoFit/>
          </a:bodyPr>
          <a:lstStyle/>
          <a:p>
            <a:pPr algn="l">
              <a:lnSpc>
                <a:spcPts val="6320"/>
              </a:lnSpc>
            </a:pPr>
            <a:r>
              <a:rPr lang="en-US" sz="6723" b="1" spc="-430">
                <a:solidFill>
                  <a:srgbClr val="F9FBFF"/>
                </a:solidFill>
                <a:latin typeface="Cy Grotesk Key Semi-Bold"/>
                <a:ea typeface="Cy Grotesk Key Semi-Bold"/>
                <a:cs typeface="Cy Grotesk Key Semi-Bold"/>
                <a:sym typeface="Cy Grotesk Key Semi-Bold"/>
              </a:rPr>
              <a:t>CONCLUSION</a:t>
            </a:r>
          </a:p>
        </p:txBody>
      </p:sp>
      <p:sp>
        <p:nvSpPr>
          <p:cNvPr id="5" name="TextBox 5"/>
          <p:cNvSpPr txBox="1"/>
          <p:nvPr/>
        </p:nvSpPr>
        <p:spPr>
          <a:xfrm>
            <a:off x="1028700" y="3853570"/>
            <a:ext cx="15663500" cy="4148294"/>
          </a:xfrm>
          <a:prstGeom prst="rect">
            <a:avLst/>
          </a:prstGeom>
        </p:spPr>
        <p:txBody>
          <a:bodyPr lIns="0" tIns="0" rIns="0" bIns="0" rtlCol="0" anchor="t">
            <a:spAutoFit/>
          </a:bodyPr>
          <a:lstStyle/>
          <a:p>
            <a:pPr algn="l">
              <a:lnSpc>
                <a:spcPts val="4873"/>
              </a:lnSpc>
            </a:pPr>
            <a:r>
              <a:rPr lang="en-US" sz="3481" b="1" spc="-139">
                <a:solidFill>
                  <a:srgbClr val="E1A45C"/>
                </a:solidFill>
                <a:latin typeface="Aileron Bold"/>
                <a:ea typeface="Aileron Bold"/>
                <a:cs typeface="Aileron Bold"/>
                <a:sym typeface="Aileron Bold"/>
              </a:rPr>
              <a:t>Restate the Problem:</a:t>
            </a:r>
            <a:r>
              <a:rPr lang="en-US" sz="3481" b="1" spc="-139">
                <a:solidFill>
                  <a:srgbClr val="F9FBFF"/>
                </a:solidFill>
                <a:latin typeface="Aileron Bold"/>
                <a:ea typeface="Aileron Bold"/>
                <a:cs typeface="Aileron Bold"/>
                <a:sym typeface="Aileron Bold"/>
              </a:rPr>
              <a:t> </a:t>
            </a:r>
            <a:r>
              <a:rPr lang="en-US" sz="3481" spc="-139">
                <a:solidFill>
                  <a:srgbClr val="F9FBFF"/>
                </a:solidFill>
                <a:latin typeface="Aileron"/>
                <a:ea typeface="Aileron"/>
                <a:cs typeface="Aileron"/>
                <a:sym typeface="Aileron"/>
              </a:rPr>
              <a:t>Summarize the key issue your prototype addresses.</a:t>
            </a:r>
          </a:p>
          <a:p>
            <a:pPr algn="l">
              <a:lnSpc>
                <a:spcPts val="4873"/>
              </a:lnSpc>
            </a:pPr>
            <a:endParaRPr lang="en-US" sz="3481" spc="-139">
              <a:solidFill>
                <a:srgbClr val="F9FBFF"/>
              </a:solidFill>
              <a:latin typeface="Aileron"/>
              <a:ea typeface="Aileron"/>
              <a:cs typeface="Aileron"/>
              <a:sym typeface="Aileron"/>
            </a:endParaRPr>
          </a:p>
          <a:p>
            <a:pPr algn="l">
              <a:lnSpc>
                <a:spcPts val="4873"/>
              </a:lnSpc>
            </a:pPr>
            <a:r>
              <a:rPr lang="en-US" sz="3481" b="1" spc="-139">
                <a:solidFill>
                  <a:srgbClr val="E1A45C"/>
                </a:solidFill>
                <a:latin typeface="Aileron Bold"/>
                <a:ea typeface="Aileron Bold"/>
                <a:cs typeface="Aileron Bold"/>
                <a:sym typeface="Aileron Bold"/>
              </a:rPr>
              <a:t>Key Achievements:</a:t>
            </a:r>
            <a:r>
              <a:rPr lang="en-US" sz="3481" b="1" spc="-139">
                <a:solidFill>
                  <a:srgbClr val="F9FBFF"/>
                </a:solidFill>
                <a:latin typeface="Aileron Bold"/>
                <a:ea typeface="Aileron Bold"/>
                <a:cs typeface="Aileron Bold"/>
                <a:sym typeface="Aileron Bold"/>
              </a:rPr>
              <a:t> </a:t>
            </a:r>
            <a:r>
              <a:rPr lang="en-US" sz="3481" spc="-139">
                <a:solidFill>
                  <a:srgbClr val="F9FBFF"/>
                </a:solidFill>
                <a:latin typeface="Aileron"/>
                <a:ea typeface="Aileron"/>
                <a:cs typeface="Aileron"/>
                <a:sym typeface="Aileron"/>
              </a:rPr>
              <a:t>Highlight the most important features and benefits of your prototype.</a:t>
            </a:r>
          </a:p>
          <a:p>
            <a:pPr algn="l">
              <a:lnSpc>
                <a:spcPts val="4873"/>
              </a:lnSpc>
            </a:pPr>
            <a:endParaRPr lang="en-US" sz="3481" spc="-139">
              <a:solidFill>
                <a:srgbClr val="F9FBFF"/>
              </a:solidFill>
              <a:latin typeface="Aileron"/>
              <a:ea typeface="Aileron"/>
              <a:cs typeface="Aileron"/>
              <a:sym typeface="Aileron"/>
            </a:endParaRPr>
          </a:p>
          <a:p>
            <a:pPr algn="l">
              <a:lnSpc>
                <a:spcPts val="4873"/>
              </a:lnSpc>
            </a:pPr>
            <a:r>
              <a:rPr lang="en-US" sz="3481" b="1" spc="-139">
                <a:solidFill>
                  <a:srgbClr val="E1A45C"/>
                </a:solidFill>
                <a:latin typeface="Aileron Bold"/>
                <a:ea typeface="Aileron Bold"/>
                <a:cs typeface="Aileron Bold"/>
                <a:sym typeface="Aileron Bold"/>
              </a:rPr>
              <a:t>Next Steps:</a:t>
            </a:r>
            <a:r>
              <a:rPr lang="en-US" sz="3481" b="1" spc="-139">
                <a:solidFill>
                  <a:srgbClr val="F9FBFF"/>
                </a:solidFill>
                <a:latin typeface="Aileron Bold"/>
                <a:ea typeface="Aileron Bold"/>
                <a:cs typeface="Aileron Bold"/>
                <a:sym typeface="Aileron Bold"/>
              </a:rPr>
              <a:t> </a:t>
            </a:r>
            <a:r>
              <a:rPr lang="en-US" sz="3481" spc="-139">
                <a:solidFill>
                  <a:srgbClr val="F9FBFF"/>
                </a:solidFill>
                <a:latin typeface="Aileron"/>
                <a:ea typeface="Aileron"/>
                <a:cs typeface="Aileron"/>
                <a:sym typeface="Aileron"/>
              </a:rPr>
              <a:t>What are your immediate plans after this competition?</a:t>
            </a:r>
          </a:p>
          <a:p>
            <a:pPr algn="l">
              <a:lnSpc>
                <a:spcPts val="4033"/>
              </a:lnSpc>
            </a:pPr>
            <a:endParaRPr lang="en-US" sz="3481" spc="-139">
              <a:solidFill>
                <a:srgbClr val="F9FBFF"/>
              </a:solidFill>
              <a:latin typeface="Aileron"/>
              <a:ea typeface="Aileron"/>
              <a:cs typeface="Aileron"/>
              <a:sym typeface="Aileron"/>
            </a:endParaRPr>
          </a:p>
        </p:txBody>
      </p:sp>
      <p:grpSp>
        <p:nvGrpSpPr>
          <p:cNvPr id="6" name="Group 6"/>
          <p:cNvGrpSpPr/>
          <p:nvPr/>
        </p:nvGrpSpPr>
        <p:grpSpPr>
          <a:xfrm>
            <a:off x="-360043" y="7750417"/>
            <a:ext cx="3499837" cy="349983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1024759" y="0"/>
            <a:ext cx="3159989" cy="315998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1028700" y="1123950"/>
            <a:ext cx="4082845" cy="815150"/>
            <a:chOff x="0" y="0"/>
            <a:chExt cx="5443793" cy="1086866"/>
          </a:xfrm>
        </p:grpSpPr>
        <p:sp>
          <p:nvSpPr>
            <p:cNvPr id="13" name="Freeform 13"/>
            <p:cNvSpPr/>
            <p:nvPr/>
          </p:nvSpPr>
          <p:spPr>
            <a:xfrm>
              <a:off x="1286594" y="228419"/>
              <a:ext cx="4052423" cy="455052"/>
            </a:xfrm>
            <a:custGeom>
              <a:avLst/>
              <a:gdLst/>
              <a:ahLst/>
              <a:cxnLst/>
              <a:rect l="l" t="t" r="r" b="b"/>
              <a:pathLst>
                <a:path w="4052423" h="455052">
                  <a:moveTo>
                    <a:pt x="0" y="0"/>
                  </a:moveTo>
                  <a:lnTo>
                    <a:pt x="4052423" y="0"/>
                  </a:lnTo>
                  <a:lnTo>
                    <a:pt x="4052423" y="455052"/>
                  </a:lnTo>
                  <a:lnTo>
                    <a:pt x="0" y="455052"/>
                  </a:lnTo>
                  <a:lnTo>
                    <a:pt x="0" y="0"/>
                  </a:lnTo>
                  <a:close/>
                </a:path>
              </a:pathLst>
            </a:custGeom>
            <a:blipFill>
              <a:blip r:embed="rId5"/>
              <a:stretch>
                <a:fillRect/>
              </a:stretch>
            </a:blipFill>
          </p:spPr>
        </p:sp>
        <p:sp>
          <p:nvSpPr>
            <p:cNvPr id="14" name="TextBox 14"/>
            <p:cNvSpPr txBox="1"/>
            <p:nvPr/>
          </p:nvSpPr>
          <p:spPr>
            <a:xfrm>
              <a:off x="1286594" y="626321"/>
              <a:ext cx="4157199" cy="460545"/>
            </a:xfrm>
            <a:prstGeom prst="rect">
              <a:avLst/>
            </a:prstGeom>
          </p:spPr>
          <p:txBody>
            <a:bodyPr lIns="0" tIns="0" rIns="0" bIns="0" rtlCol="0" anchor="t">
              <a:spAutoFit/>
            </a:bodyPr>
            <a:lstStyle/>
            <a:p>
              <a:pPr algn="ctr">
                <a:lnSpc>
                  <a:spcPts val="2810"/>
                </a:lnSpc>
              </a:pPr>
              <a:r>
                <a:rPr lang="en-US" sz="2007">
                  <a:solidFill>
                    <a:srgbClr val="FFFFFF"/>
                  </a:solidFill>
                  <a:latin typeface="Belleza"/>
                  <a:ea typeface="Belleza"/>
                  <a:cs typeface="Belleza"/>
                  <a:sym typeface="Belleza"/>
                </a:rPr>
                <a:t>PROTOTYPE COMPETITION </a:t>
              </a:r>
            </a:p>
          </p:txBody>
        </p:sp>
        <p:sp>
          <p:nvSpPr>
            <p:cNvPr id="15" name="Freeform 15"/>
            <p:cNvSpPr/>
            <p:nvPr/>
          </p:nvSpPr>
          <p:spPr>
            <a:xfrm>
              <a:off x="0" y="0"/>
              <a:ext cx="1362640" cy="1049266"/>
            </a:xfrm>
            <a:custGeom>
              <a:avLst/>
              <a:gdLst/>
              <a:ahLst/>
              <a:cxnLst/>
              <a:rect l="l" t="t" r="r" b="b"/>
              <a:pathLst>
                <a:path w="1362640" h="1049266">
                  <a:moveTo>
                    <a:pt x="0" y="0"/>
                  </a:moveTo>
                  <a:lnTo>
                    <a:pt x="1362640" y="0"/>
                  </a:lnTo>
                  <a:lnTo>
                    <a:pt x="1362640" y="1049266"/>
                  </a:lnTo>
                  <a:lnTo>
                    <a:pt x="0" y="1049266"/>
                  </a:lnTo>
                  <a:lnTo>
                    <a:pt x="0" y="0"/>
                  </a:lnTo>
                  <a:close/>
                </a:path>
              </a:pathLst>
            </a:custGeom>
            <a:blipFill>
              <a:blip r:embed="rId6"/>
              <a:stretch>
                <a:fillRect b="-29865"/>
              </a:stretch>
            </a:blipFill>
          </p:spPr>
        </p:sp>
        <p:sp>
          <p:nvSpPr>
            <p:cNvPr id="16" name="AutoShape 16"/>
            <p:cNvSpPr/>
            <p:nvPr/>
          </p:nvSpPr>
          <p:spPr>
            <a:xfrm flipH="1" flipV="1">
              <a:off x="562269" y="402941"/>
              <a:ext cx="119051" cy="177467"/>
            </a:xfrm>
            <a:prstGeom prst="line">
              <a:avLst/>
            </a:prstGeom>
            <a:ln w="7137" cap="flat">
              <a:solidFill>
                <a:srgbClr val="030303"/>
              </a:solidFill>
              <a:prstDash val="solid"/>
              <a:headEnd type="none" w="sm" len="sm"/>
              <a:tailEnd type="none" w="sm" len="sm"/>
            </a:ln>
          </p:spPr>
        </p:sp>
        <p:sp>
          <p:nvSpPr>
            <p:cNvPr id="17" name="AutoShape 17"/>
            <p:cNvSpPr/>
            <p:nvPr/>
          </p:nvSpPr>
          <p:spPr>
            <a:xfrm flipH="1">
              <a:off x="681320" y="402941"/>
              <a:ext cx="119425" cy="177467"/>
            </a:xfrm>
            <a:prstGeom prst="line">
              <a:avLst/>
            </a:prstGeom>
            <a:ln w="7137" cap="flat">
              <a:solidFill>
                <a:srgbClr val="030303"/>
              </a:solidFill>
              <a:prstDash val="solid"/>
              <a:headEnd type="none" w="sm" len="sm"/>
              <a:tailEnd type="none" w="sm" len="sm"/>
            </a:ln>
          </p:spPr>
        </p:sp>
        <p:sp>
          <p:nvSpPr>
            <p:cNvPr id="18" name="AutoShape 18"/>
            <p:cNvSpPr/>
            <p:nvPr/>
          </p:nvSpPr>
          <p:spPr>
            <a:xfrm flipH="1" flipV="1">
              <a:off x="209258" y="321315"/>
              <a:ext cx="472062" cy="680721"/>
            </a:xfrm>
            <a:prstGeom prst="line">
              <a:avLst/>
            </a:prstGeom>
            <a:ln w="7137" cap="flat">
              <a:solidFill>
                <a:srgbClr val="030303"/>
              </a:solidFill>
              <a:prstDash val="solid"/>
              <a:headEnd type="none" w="sm" len="sm"/>
              <a:tailEnd type="none" w="sm" len="sm"/>
            </a:ln>
          </p:spPr>
        </p:sp>
        <p:sp>
          <p:nvSpPr>
            <p:cNvPr id="19" name="AutoShape 19"/>
            <p:cNvSpPr/>
            <p:nvPr/>
          </p:nvSpPr>
          <p:spPr>
            <a:xfrm flipH="1">
              <a:off x="681320" y="345887"/>
              <a:ext cx="457492" cy="656150"/>
            </a:xfrm>
            <a:prstGeom prst="line">
              <a:avLst/>
            </a:prstGeom>
            <a:ln w="7137" cap="flat">
              <a:solidFill>
                <a:srgbClr val="030303"/>
              </a:solidFill>
              <a:prstDash val="solid"/>
              <a:headEnd type="none" w="sm" len="sm"/>
              <a:tailEnd type="none" w="sm" len="sm"/>
            </a:ln>
          </p:spPr>
        </p:sp>
      </p:grpSp>
      <p:grpSp>
        <p:nvGrpSpPr>
          <p:cNvPr id="20" name="Group 20"/>
          <p:cNvGrpSpPr/>
          <p:nvPr/>
        </p:nvGrpSpPr>
        <p:grpSpPr>
          <a:xfrm>
            <a:off x="7816700" y="-1919842"/>
            <a:ext cx="3499837" cy="349983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 cap="sq">
              <a:solidFill>
                <a:srgbClr val="F9FBFF">
                  <a:alpha val="49804"/>
                </a:srgbClr>
              </a:solidFill>
              <a:prstDash val="solid"/>
              <a:miter/>
            </a:ln>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499"/>
                </a:lnSpc>
              </a:pPr>
              <a:endParaRPr/>
            </a:p>
          </p:txBody>
        </p:sp>
      </p:grpSp>
    </p:spTree>
  </p:cSld>
  <p:clrMapOvr>
    <a:masterClrMapping/>
  </p:clrMapOvr>
  <p:transition>
    <p:cover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650</Words>
  <Application>Microsoft Office PowerPoint</Application>
  <PresentationFormat>Custom</PresentationFormat>
  <Paragraphs>98</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Aileron</vt:lpstr>
      <vt:lpstr>Designer</vt:lpstr>
      <vt:lpstr>Aileron Bold</vt:lpstr>
      <vt:lpstr>Calibri</vt:lpstr>
      <vt:lpstr>Belleza</vt:lpstr>
      <vt:lpstr>Cy Grotesk Key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Anveshana Presentation without logos</dc:title>
  <cp:lastModifiedBy>HIMANSHU LODHA</cp:lastModifiedBy>
  <cp:revision>4</cp:revision>
  <dcterms:created xsi:type="dcterms:W3CDTF">2006-08-16T00:00:00Z</dcterms:created>
  <dcterms:modified xsi:type="dcterms:W3CDTF">2025-03-02T11:17:00Z</dcterms:modified>
  <dc:identifier>DAGgVCt3Ioo</dc:identifier>
</cp:coreProperties>
</file>